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65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58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9"/>
    <p:restoredTop sz="93624"/>
  </p:normalViewPr>
  <p:slideViewPr>
    <p:cSldViewPr snapToGrid="0" snapToObjects="1">
      <p:cViewPr varScale="1">
        <p:scale>
          <a:sx n="64" d="100"/>
          <a:sy n="64" d="100"/>
        </p:scale>
        <p:origin x="90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FB3BE2-81FB-4571-B2BA-6ACBFE835837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7B5B3E-6781-4E3B-BD1A-F5C5D97D5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281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7B5B3E-6781-4E3B-BD1A-F5C5D97D5F2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934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11784011" y="118920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8913" y="1143293"/>
            <a:ext cx="7034362" cy="4268965"/>
          </a:xfrm>
        </p:spPr>
        <p:txBody>
          <a:bodyPr anchor="t">
            <a:normAutofit/>
          </a:bodyPr>
          <a:lstStyle>
            <a:lvl1pPr algn="l">
              <a:lnSpc>
                <a:spcPct val="85000"/>
              </a:lnSpc>
              <a:defRPr sz="77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8914" y="5537925"/>
            <a:ext cx="7034362" cy="706355"/>
          </a:xfrm>
        </p:spPr>
        <p:txBody>
          <a:bodyPr>
            <a:norm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buNone/>
              <a:defRPr sz="2000" b="0" i="1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8913" y="6314440"/>
            <a:ext cx="1596622" cy="365125"/>
          </a:xfrm>
        </p:spPr>
        <p:txBody>
          <a:bodyPr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C633830-2244-49AE-BC4A-47F415C177C6}" type="datetimeFigureOut">
              <a:rPr lang="en-US" dirty="0"/>
              <a:pPr/>
              <a:t>6/27/2017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00591" y="6314440"/>
            <a:ext cx="5122683" cy="365125"/>
          </a:xfrm>
        </p:spPr>
        <p:txBody>
          <a:bodyPr/>
          <a:lstStyle>
            <a:lvl1pPr algn="l">
              <a:defRPr b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1416216"/>
            <a:ext cx="407988" cy="365125"/>
          </a:xfrm>
        </p:spPr>
        <p:txBody>
          <a:bodyPr/>
          <a:lstStyle>
            <a:lvl1pPr algn="r">
              <a:defRPr>
                <a:solidFill>
                  <a:schemeClr val="bg2"/>
                </a:solidFill>
              </a:defRPr>
            </a:lvl1pPr>
          </a:lstStyle>
          <a:p>
            <a:fld id="{2AC27A5A-7290-4DE1-BA94-4BE8A8E57DCF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 title="Verticle Rule Line"/>
          <p:cNvCxnSpPr/>
          <p:nvPr/>
        </p:nvCxnSpPr>
        <p:spPr>
          <a:xfrm>
            <a:off x="773855" y="1257300"/>
            <a:ext cx="0" cy="56007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>
        <p15:guide id="1" orient="horz" pos="79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81600" y="640080"/>
            <a:ext cx="6248398" cy="558414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dirty="0"/>
              <a:t>6/27/2017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rgbClr val="262626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0765" y="642931"/>
            <a:ext cx="2446670" cy="467810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642932"/>
            <a:ext cx="7070678" cy="46781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36187" y="5927131"/>
            <a:ext cx="3814856" cy="365125"/>
          </a:xfrm>
        </p:spPr>
        <p:txBody>
          <a:bodyPr/>
          <a:lstStyle/>
          <a:p>
            <a:fld id="{3C633830-2244-49AE-BC4A-47F415C177C6}" type="datetimeFigureOut">
              <a:rPr lang="en-US" dirty="0"/>
              <a:t>6/27/2017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36187" y="6315949"/>
            <a:ext cx="381485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5607592"/>
            <a:ext cx="407988" cy="365125"/>
          </a:xfrm>
        </p:spPr>
        <p:txBody>
          <a:bodyPr/>
          <a:lstStyle/>
          <a:p>
            <a:fld id="{2AC27A5A-7290-4DE1-BA94-4BE8A8E57DCF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3" name="Straight Connector 12" title="Horizontal Rule Line"/>
          <p:cNvCxnSpPr/>
          <p:nvPr/>
        </p:nvCxnSpPr>
        <p:spPr>
          <a:xfrm>
            <a:off x="0" y="6199730"/>
            <a:ext cx="10260011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dirty="0"/>
              <a:t>6/27/2017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 title="Page Number Shape"/>
          <p:cNvSpPr/>
          <p:nvPr/>
        </p:nvSpPr>
        <p:spPr bwMode="auto">
          <a:xfrm>
            <a:off x="11784011" y="1393748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673" y="2571722"/>
            <a:ext cx="8296654" cy="3286153"/>
          </a:xfrm>
        </p:spPr>
        <p:txBody>
          <a:bodyPr anchor="t">
            <a:normAutofit/>
          </a:bodyPr>
          <a:lstStyle>
            <a:lvl1pPr>
              <a:lnSpc>
                <a:spcPct val="85000"/>
              </a:lnSpc>
              <a:defRPr sz="7700" cap="all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7673" y="1393748"/>
            <a:ext cx="8401429" cy="819150"/>
          </a:xfrm>
        </p:spPr>
        <p:txBody>
          <a:bodyPr anchor="ctr">
            <a:normAutofit/>
          </a:bodyPr>
          <a:lstStyle>
            <a:lvl1pPr marL="0" indent="0" algn="r">
              <a:lnSpc>
                <a:spcPct val="113000"/>
              </a:lnSpc>
              <a:spcBef>
                <a:spcPts val="0"/>
              </a:spcBef>
              <a:buNone/>
              <a:defRPr sz="20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42955" y="6314439"/>
            <a:ext cx="1596622" cy="365125"/>
          </a:xfrm>
        </p:spPr>
        <p:txBody>
          <a:bodyPr/>
          <a:lstStyle>
            <a:lvl1pPr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C633830-2244-49AE-BC4A-47F415C177C6}" type="datetimeFigureOut">
              <a:rPr lang="en-US" dirty="0"/>
              <a:pPr/>
              <a:t>6/27/2017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47673" y="6314440"/>
            <a:ext cx="6480226" cy="365125"/>
          </a:xfrm>
        </p:spPr>
        <p:txBody>
          <a:bodyPr/>
          <a:lstStyle>
            <a:lvl1pPr>
              <a:defRPr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1620760"/>
            <a:ext cx="407988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AC27A5A-7290-4DE1-BA94-4BE8A8E57DCF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 title="Horizontal Rule Line"/>
          <p:cNvCxnSpPr/>
          <p:nvPr/>
        </p:nvCxnSpPr>
        <p:spPr>
          <a:xfrm flipH="1">
            <a:off x="1" y="6178167"/>
            <a:ext cx="10244326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81600" y="540628"/>
            <a:ext cx="6248400" cy="24889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3712467"/>
            <a:ext cx="6248400" cy="24822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dirty="0"/>
              <a:t>6/27/2017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7784"/>
            <a:ext cx="3831336" cy="49560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0" y="558065"/>
            <a:ext cx="6245352" cy="914400"/>
          </a:xfrm>
        </p:spPr>
        <p:txBody>
          <a:bodyPr anchor="b"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526671"/>
            <a:ext cx="6245352" cy="17556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81600" y="3700826"/>
            <a:ext cx="6248400" cy="914400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81600" y="4669432"/>
            <a:ext cx="6245352" cy="17556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dirty="0"/>
              <a:t>6/27/2017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dirty="0"/>
              <a:t>6/27/2017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dirty="0"/>
              <a:t>6/27/2017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5479"/>
            <a:ext cx="3838776" cy="1921022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564147"/>
            <a:ext cx="6248400" cy="5622644"/>
          </a:xfrm>
        </p:spPr>
        <p:txBody>
          <a:bodyPr/>
          <a:lstStyle>
            <a:lvl1pPr>
              <a:lnSpc>
                <a:spcPct val="112000"/>
              </a:lnSpc>
              <a:defRPr sz="2000"/>
            </a:lvl1pPr>
            <a:lvl2pPr>
              <a:lnSpc>
                <a:spcPct val="112000"/>
              </a:lnSpc>
              <a:defRPr sz="1800"/>
            </a:lvl2pPr>
            <a:lvl3pPr>
              <a:lnSpc>
                <a:spcPct val="112000"/>
              </a:lnSpc>
              <a:defRPr sz="1600"/>
            </a:lvl3pPr>
            <a:lvl4pPr>
              <a:lnSpc>
                <a:spcPct val="112000"/>
              </a:lnSpc>
              <a:defRPr sz="1400"/>
            </a:lvl4pPr>
            <a:lvl5pPr>
              <a:lnSpc>
                <a:spcPct val="112000"/>
              </a:lnSpc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2621512"/>
            <a:ext cx="3838776" cy="3239537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dirty="0"/>
              <a:t>6/27/2017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557261"/>
            <a:ext cx="3840480" cy="1919239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57800" y="0"/>
            <a:ext cx="6172200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8952" y="2621512"/>
            <a:ext cx="3840480" cy="3236976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dirty="0"/>
              <a:t>6/27/2017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6" title="Page Number Shape"/>
          <p:cNvSpPr/>
          <p:nvPr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49524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0" y="569066"/>
            <a:ext cx="6248398" cy="5655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1" y="593006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3C633830-2244-49AE-BC4A-47F415C177C6}" type="datetimeFigureOut">
              <a:rPr lang="en-US" dirty="0"/>
              <a:pPr/>
              <a:t>6/27/2017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1" y="631444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 b="1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84011" y="5607592"/>
            <a:ext cx="407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1" baseline="0">
                <a:solidFill>
                  <a:schemeClr val="bg2"/>
                </a:solidFill>
                <a:latin typeface="+mj-lt"/>
              </a:defRPr>
            </a:lvl1pPr>
          </a:lstStyle>
          <a:p>
            <a:fld id="{2AC27A5A-7290-4DE1-BA94-4BE8A8E57DCF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 title="Horizontal Rule Line"/>
          <p:cNvCxnSpPr/>
          <p:nvPr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5000" b="0" i="1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83464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20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8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8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6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4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9718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34290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8862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32">
          <p15:clr>
            <a:srgbClr val="F26B43"/>
          </p15:clr>
        </p15:guide>
        <p15:guide id="2" pos="480">
          <p15:clr>
            <a:srgbClr val="F26B43"/>
          </p15:clr>
        </p15:guide>
        <p15:guide id="3" orient="horz" pos="432">
          <p15:clr>
            <a:srgbClr val="F26B43"/>
          </p15:clr>
        </p15:guide>
        <p15:guide id="4" pos="7200">
          <p15:clr>
            <a:srgbClr val="F26B43"/>
          </p15:clr>
        </p15:guide>
        <p15:guide id="5" pos="32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bslearningmedia.org/resource/storm-that-swept-mexico/storm-lesson-plan-leaders/#.WVI1h8aZN8U" TargetMode="External"/><Relationship Id="rId2" Type="http://schemas.openxmlformats.org/officeDocument/2006/relationships/hyperlink" Target="http://academics.utep.edu/Default.aspx?tabid=6260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playlist?list=PL4F4DAB34FEBE11EC" TargetMode="External"/><Relationship Id="rId5" Type="http://schemas.openxmlformats.org/officeDocument/2006/relationships/hyperlink" Target="https://www.youtube.com/watch?v=pVWcgOcvgV0" TargetMode="External"/><Relationship Id="rId4" Type="http://schemas.openxmlformats.org/officeDocument/2006/relationships/hyperlink" Target="https://laii.unm.edu/outreach/common/lesson-plans/mexican-revolution/complete-guide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academics.utep.edu/Portals/1719/Publications/MexicanRevolutionTimeline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Teaching </a:t>
            </a:r>
            <a:r>
              <a:rPr lang="en-US" sz="7200" dirty="0"/>
              <a:t>Revolution: Mexico, 1900-1930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9394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AFF37-BEE1-4C10-A0D0-4CD94CBA7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4952492"/>
          </a:xfrm>
        </p:spPr>
        <p:txBody>
          <a:bodyPr>
            <a:normAutofit/>
          </a:bodyPr>
          <a:lstStyle/>
          <a:p>
            <a:r>
              <a:rPr lang="en-US" sz="4400" dirty="0"/>
              <a:t>Incorporating the Revolution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15DF12-0F18-470F-9E98-9899C4472B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Breakout sessions: How did the causes of the Mexican Revolution stem from international factors?</a:t>
            </a:r>
          </a:p>
          <a:p>
            <a:r>
              <a:rPr lang="en-US" dirty="0"/>
              <a:t>Height of global imperialism, US was a bit late to the party; US wasn’t necessarily a threat earlier in the period (1850s-1880s), from 1877 on, rebuilding nationalism; Economic stability was important in Mexico, in addition to a strong central government; </a:t>
            </a:r>
          </a:p>
          <a:p>
            <a:r>
              <a:rPr lang="en-US" dirty="0"/>
              <a:t>Nationalism </a:t>
            </a:r>
          </a:p>
          <a:p>
            <a:r>
              <a:rPr lang="en-US" dirty="0"/>
              <a:t>Banking Panic and switch to gold standard</a:t>
            </a:r>
          </a:p>
          <a:p>
            <a:r>
              <a:rPr lang="en-US" dirty="0"/>
              <a:t>Sino-Japanese Wars; Resurgent British Empire </a:t>
            </a:r>
          </a:p>
        </p:txBody>
      </p:sp>
    </p:spTree>
    <p:extLst>
      <p:ext uri="{BB962C8B-B14F-4D97-AF65-F5344CB8AC3E}">
        <p14:creationId xmlns:p14="http://schemas.microsoft.com/office/powerpoint/2010/main" val="6280523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0DCE8-DF36-4D31-92F7-93F19AD91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Incorporating the Revolution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4CA856-0A97-4AD7-9A3B-F6958C25AB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How was the Revolution helped or hindered by international elements between 1910 and 1920?</a:t>
            </a:r>
          </a:p>
          <a:p>
            <a:r>
              <a:rPr lang="en-US" dirty="0"/>
              <a:t>Zimmerman Telegram</a:t>
            </a:r>
          </a:p>
          <a:p>
            <a:r>
              <a:rPr lang="en-US" dirty="0"/>
              <a:t>US wavering support for Villa, Obregon, and Carranza; 1916-1917;</a:t>
            </a:r>
          </a:p>
          <a:p>
            <a:r>
              <a:rPr lang="en-US" dirty="0"/>
              <a:t>Battles were won because of military tactics that were learned from Europe and the US; who won the battles determined who the US supported</a:t>
            </a:r>
          </a:p>
          <a:p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0533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1EA57-EC05-4BA2-9322-21D801063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Incorporating the Revolution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6F5535-62EF-44A3-A0FC-7E98027A06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How can we think about the Revolution in ways that are similar or different to other revolutions you might teach?</a:t>
            </a:r>
          </a:p>
          <a:p>
            <a:r>
              <a:rPr lang="en-US" i="1" u="sng" dirty="0"/>
              <a:t>Animal Farm</a:t>
            </a:r>
            <a:r>
              <a:rPr lang="en-US" dirty="0"/>
              <a:t> as a way to understand how a revolution might be warranted, but doesn’t change much</a:t>
            </a:r>
          </a:p>
          <a:p>
            <a:r>
              <a:rPr lang="en-US" dirty="0"/>
              <a:t>Charismatic leaders, working class exploitation; </a:t>
            </a:r>
            <a:r>
              <a:rPr lang="en-US" i="1" u="sng" dirty="0"/>
              <a:t>Fahrenheit 451</a:t>
            </a:r>
            <a:r>
              <a:rPr lang="en-US" dirty="0"/>
              <a:t>; </a:t>
            </a:r>
            <a:r>
              <a:rPr lang="en-US" i="1" u="sng" dirty="0"/>
              <a:t>Hunger Games</a:t>
            </a:r>
            <a:r>
              <a:rPr lang="en-US" dirty="0"/>
              <a:t>; </a:t>
            </a:r>
          </a:p>
          <a:p>
            <a:r>
              <a:rPr lang="en-US" dirty="0"/>
              <a:t>Comparative Revolutions (Russia and Mexico in particular)</a:t>
            </a:r>
          </a:p>
          <a:p>
            <a:r>
              <a:rPr lang="en-US" dirty="0"/>
              <a:t>Military leaders are not necessarily the best political leaders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7961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8B99A-6462-4006-B410-7276F9708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Incorporating the Revolution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A9AEFD-D9DB-4392-AAE6-5BF106E392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How might you incorporate teaching the Revolution in World Civilizations classes?</a:t>
            </a:r>
          </a:p>
          <a:p>
            <a:r>
              <a:rPr lang="en-US" dirty="0"/>
              <a:t>World </a:t>
            </a:r>
            <a:r>
              <a:rPr lang="en-US" dirty="0" err="1"/>
              <a:t>Civ</a:t>
            </a:r>
            <a:r>
              <a:rPr lang="en-US" dirty="0"/>
              <a:t> class examining the different civilizations and what they are today, look at the revolutions; in depth look at the Revolution, what its history was, then compare it to events at the time, and also modern events</a:t>
            </a:r>
          </a:p>
          <a:p>
            <a:r>
              <a:rPr lang="en-US" dirty="0"/>
              <a:t>Revolt at Masada, slaves’ revolt; Mayas</a:t>
            </a:r>
          </a:p>
          <a:p>
            <a:r>
              <a:rPr lang="en-US" dirty="0"/>
              <a:t>Artistic revolution; how does art and music demonstrate revolution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474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02716-B937-4A24-9E6F-336E1B89A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569066"/>
            <a:ext cx="3833906" cy="4952492"/>
          </a:xfrm>
        </p:spPr>
        <p:txBody>
          <a:bodyPr>
            <a:normAutofit/>
          </a:bodyPr>
          <a:lstStyle/>
          <a:p>
            <a:r>
              <a:rPr lang="en-US" sz="4400" dirty="0"/>
              <a:t>Incorporating the Revolution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D9F96-4ACF-479A-8F52-E49A0D2CC1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What are some resources you can use to teach the Mexican Revolution?</a:t>
            </a:r>
          </a:p>
          <a:p>
            <a:r>
              <a:rPr lang="en-US" dirty="0"/>
              <a:t>Choices Program- Mexico Between Two Worlds (videos,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r>
              <a:rPr lang="en-US" dirty="0" err="1"/>
              <a:t>Edsitement</a:t>
            </a:r>
            <a:r>
              <a:rPr lang="en-US" dirty="0"/>
              <a:t>- Mexican Revolution, Nov. 20, 1910 (art, culture, Mexican muralism, </a:t>
            </a:r>
            <a:r>
              <a:rPr lang="en-US" dirty="0" err="1"/>
              <a:t>corridos</a:t>
            </a:r>
            <a:r>
              <a:rPr lang="en-US" dirty="0"/>
              <a:t>, lessons,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r>
              <a:rPr lang="en-US" dirty="0"/>
              <a:t>BBC- In Pictures Mexican Revolution through US Eyes</a:t>
            </a:r>
          </a:p>
          <a:p>
            <a:r>
              <a:rPr lang="en-US" dirty="0"/>
              <a:t>Jose Guadalupe Posada </a:t>
            </a:r>
          </a:p>
          <a:p>
            <a:r>
              <a:rPr lang="en-US" dirty="0"/>
              <a:t>The Border: Resources for Teaching</a:t>
            </a:r>
          </a:p>
          <a:p>
            <a:r>
              <a:rPr lang="en-US" i="1" dirty="0"/>
              <a:t>The Underdogs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8094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46217-1559-45A2-A839-2EEB9D5DE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Incorporating the Revolution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B0319-C64D-4224-BD4A-05401A452F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How does exploring historical revolutions help us understand modern issues?</a:t>
            </a:r>
          </a:p>
          <a:p>
            <a:r>
              <a:rPr lang="en-US" dirty="0"/>
              <a:t>Countries or people in a constant state of instability breed mistrust of the government and/or leaders; that internal struggle creates a picture of weakness and vulnerability; the </a:t>
            </a:r>
            <a:r>
              <a:rPr lang="en-US" dirty="0" err="1"/>
              <a:t>govs</a:t>
            </a:r>
            <a:r>
              <a:rPr lang="en-US" dirty="0"/>
              <a:t>/people would easily be overrun or conquered in a variety of way; currently illustrated in the Middle East, and Mexican drug cartel</a:t>
            </a:r>
          </a:p>
          <a:p>
            <a:r>
              <a:rPr lang="en-US" dirty="0"/>
              <a:t>Inequality triggers revolutions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3229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Lesson Plans</a:t>
            </a:r>
          </a:p>
          <a:p>
            <a:r>
              <a:rPr lang="en-US" dirty="0">
                <a:hlinkClick r:id="rId2"/>
              </a:rPr>
              <a:t>http://academics.utep.edu/Default.aspx?tabid=62602</a:t>
            </a:r>
            <a:endParaRPr lang="en-US" dirty="0"/>
          </a:p>
          <a:p>
            <a:r>
              <a:rPr lang="en-US" dirty="0">
                <a:hlinkClick r:id="rId3"/>
              </a:rPr>
              <a:t>https://www.pbslearningmedia.org/resource/storm-that-swept-mexico/storm-lesson-plan-leaders/#.WVI1h8aZN8U</a:t>
            </a:r>
            <a:endParaRPr lang="en-US" dirty="0"/>
          </a:p>
          <a:p>
            <a:r>
              <a:rPr lang="en-US" dirty="0">
                <a:hlinkClick r:id="rId4"/>
              </a:rPr>
              <a:t>https://laii.unm.edu/outreach/common/lesson-plans/mexican-revolution/complete-guide.pdf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Videos</a:t>
            </a:r>
          </a:p>
          <a:p>
            <a:r>
              <a:rPr lang="en-US" dirty="0"/>
              <a:t>The Storm that Swept Mexico </a:t>
            </a:r>
            <a:r>
              <a:rPr lang="en-US" dirty="0">
                <a:hlinkClick r:id="rId5"/>
              </a:rPr>
              <a:t>https://www.youtube.com/watch?v=pVWcgOcvgV0</a:t>
            </a:r>
            <a:endParaRPr lang="en-US" dirty="0"/>
          </a:p>
          <a:p>
            <a:r>
              <a:rPr lang="en-US" dirty="0"/>
              <a:t>The Last Zapatistas</a:t>
            </a:r>
          </a:p>
          <a:p>
            <a:r>
              <a:rPr lang="en-US" dirty="0">
                <a:hlinkClick r:id="rId6"/>
              </a:rPr>
              <a:t>https://</a:t>
            </a:r>
            <a:r>
              <a:rPr lang="en-US" dirty="0" err="1">
                <a:hlinkClick r:id="rId6"/>
              </a:rPr>
              <a:t>www.youtube.com</a:t>
            </a:r>
            <a:r>
              <a:rPr lang="en-US" dirty="0">
                <a:hlinkClick r:id="rId6"/>
              </a:rPr>
              <a:t>/</a:t>
            </a:r>
            <a:r>
              <a:rPr lang="en-US" dirty="0" err="1">
                <a:hlinkClick r:id="rId6"/>
              </a:rPr>
              <a:t>playlist?list</a:t>
            </a:r>
            <a:r>
              <a:rPr lang="en-US" dirty="0">
                <a:hlinkClick r:id="rId6"/>
              </a:rPr>
              <a:t>=PL4F4DAB34FEBE11EC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550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508" y="559678"/>
            <a:ext cx="2567354" cy="4952492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2862" y="0"/>
            <a:ext cx="9519138" cy="6858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600" i="1" dirty="0"/>
              <a:t>Session 1: 1:15-2:30pm</a:t>
            </a:r>
          </a:p>
          <a:p>
            <a:r>
              <a:rPr lang="en-US" sz="3600" i="1" dirty="0"/>
              <a:t>The Storm that Swept Mexico (Part 1 and sections of Part 2)</a:t>
            </a:r>
          </a:p>
          <a:p>
            <a:pPr marL="0" indent="0">
              <a:buNone/>
            </a:pPr>
            <a:r>
              <a:rPr lang="en-US" sz="3600" i="1" dirty="0"/>
              <a:t>Session 2: 2:45pm-4pm</a:t>
            </a:r>
          </a:p>
          <a:p>
            <a:r>
              <a:rPr lang="en-US" sz="3600" i="1" dirty="0"/>
              <a:t>Thinking about the Revolution in context and in the classroom</a:t>
            </a:r>
          </a:p>
          <a:p>
            <a:pPr lvl="1"/>
            <a:r>
              <a:rPr lang="en-US" sz="3600" i="1" dirty="0"/>
              <a:t>Breakout sessions: How did the causes of the Mexican Revolution stem from international factors?</a:t>
            </a:r>
          </a:p>
          <a:p>
            <a:pPr lvl="1"/>
            <a:r>
              <a:rPr lang="en-US" sz="3600" i="1" dirty="0"/>
              <a:t>How was the Revolution helped or hindered by international elements between 1910 and 1920?</a:t>
            </a:r>
          </a:p>
          <a:p>
            <a:pPr lvl="1"/>
            <a:r>
              <a:rPr lang="en-US" sz="3600" i="1" dirty="0"/>
              <a:t>How can we think about the Revolution in ways that are similar or different to other revolutions you might teach?</a:t>
            </a:r>
          </a:p>
          <a:p>
            <a:pPr lvl="1"/>
            <a:r>
              <a:rPr lang="en-US" sz="3600" i="1" dirty="0"/>
              <a:t>How might you incorporate teaching the Revolution in World Civilizations classes?</a:t>
            </a:r>
          </a:p>
          <a:p>
            <a:pPr lvl="1"/>
            <a:r>
              <a:rPr lang="en-US" sz="3600" i="1" dirty="0"/>
              <a:t>What are some resources you can use to teach the Mexican Revolution?</a:t>
            </a:r>
          </a:p>
          <a:p>
            <a:pPr lvl="1"/>
            <a:r>
              <a:rPr lang="en-US" sz="3600" i="1" dirty="0"/>
              <a:t>How does exploring historical revolutions help us understand modern issues?</a:t>
            </a:r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997225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Timeline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http://academics.utep.edu/Portals/1719/Publications/MexicanRevolutionTimeline.pdf</a:t>
            </a:r>
            <a:endParaRPr lang="en-US" dirty="0"/>
          </a:p>
          <a:p>
            <a:r>
              <a:rPr lang="en-US" b="1" dirty="0"/>
              <a:t>1884: </a:t>
            </a:r>
            <a:r>
              <a:rPr lang="en-US" b="1" dirty="0" err="1"/>
              <a:t>Porfírio</a:t>
            </a:r>
            <a:r>
              <a:rPr lang="en-US" b="1" dirty="0"/>
              <a:t> </a:t>
            </a:r>
            <a:r>
              <a:rPr lang="en-US" b="1" dirty="0" err="1"/>
              <a:t>Díaz</a:t>
            </a:r>
            <a:r>
              <a:rPr lang="en-US" b="1" dirty="0"/>
              <a:t> </a:t>
            </a:r>
            <a:r>
              <a:rPr lang="en-US" dirty="0"/>
              <a:t>begins his second term as president of </a:t>
            </a:r>
            <a:r>
              <a:rPr lang="en-US" dirty="0" err="1"/>
              <a:t>México</a:t>
            </a:r>
            <a:r>
              <a:rPr lang="en-US" dirty="0"/>
              <a:t> and modifies the constitution to stay in power </a:t>
            </a:r>
          </a:p>
          <a:p>
            <a:r>
              <a:rPr lang="en-US" b="1" dirty="0"/>
              <a:t>1893: </a:t>
            </a:r>
            <a:r>
              <a:rPr lang="en-US" dirty="0"/>
              <a:t>Victor Ochoa, El Paso, TX, editor of </a:t>
            </a:r>
            <a:r>
              <a:rPr lang="en-US" i="1" dirty="0"/>
              <a:t>Hispano-Americano</a:t>
            </a:r>
            <a:r>
              <a:rPr lang="en-US" dirty="0"/>
              <a:t>, launches a revolutionary movement against </a:t>
            </a:r>
            <a:r>
              <a:rPr lang="en-US" dirty="0" err="1"/>
              <a:t>Díaz</a:t>
            </a:r>
            <a:r>
              <a:rPr lang="en-US" dirty="0"/>
              <a:t>—the first Mexican American to do so </a:t>
            </a:r>
          </a:p>
          <a:p>
            <a:r>
              <a:rPr lang="en-US" b="1" dirty="0"/>
              <a:t>1896: </a:t>
            </a:r>
            <a:r>
              <a:rPr lang="en-US" dirty="0"/>
              <a:t>After inspiring several uprisings along </a:t>
            </a:r>
            <a:r>
              <a:rPr lang="en-US" dirty="0" err="1"/>
              <a:t>México’s</a:t>
            </a:r>
            <a:r>
              <a:rPr lang="en-US" dirty="0"/>
              <a:t> northern border, Teresita </a:t>
            </a:r>
            <a:r>
              <a:rPr lang="en-US" dirty="0" err="1"/>
              <a:t>Urrea</a:t>
            </a:r>
            <a:r>
              <a:rPr lang="en-US" dirty="0"/>
              <a:t> (la Santa de </a:t>
            </a:r>
            <a:r>
              <a:rPr lang="en-US" dirty="0" err="1"/>
              <a:t>Cabora</a:t>
            </a:r>
            <a:r>
              <a:rPr lang="en-US" dirty="0"/>
              <a:t>) is banished by the </a:t>
            </a:r>
            <a:r>
              <a:rPr lang="en-US" dirty="0" err="1"/>
              <a:t>Díaz</a:t>
            </a:r>
            <a:r>
              <a:rPr lang="en-US" dirty="0"/>
              <a:t> government and comes to El Paso in exile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88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/>
              <a:t>1906: </a:t>
            </a:r>
            <a:r>
              <a:rPr lang="en-US" dirty="0"/>
              <a:t>Brothers Ricardo and </a:t>
            </a:r>
            <a:r>
              <a:rPr lang="en-US" dirty="0" err="1"/>
              <a:t>Enríque</a:t>
            </a:r>
            <a:r>
              <a:rPr lang="en-US" dirty="0"/>
              <a:t> Flores </a:t>
            </a:r>
            <a:r>
              <a:rPr lang="en-US" dirty="0" err="1"/>
              <a:t>Magón</a:t>
            </a:r>
            <a:r>
              <a:rPr lang="en-US" dirty="0"/>
              <a:t> make plans in El Paso for an anarchist movement (known as </a:t>
            </a:r>
            <a:r>
              <a:rPr lang="en-US" dirty="0" err="1"/>
              <a:t>Magonistas</a:t>
            </a:r>
            <a:r>
              <a:rPr lang="en-US" dirty="0"/>
              <a:t>); the plan fails </a:t>
            </a:r>
          </a:p>
          <a:p>
            <a:r>
              <a:rPr lang="en-US" b="1" dirty="0"/>
              <a:t>1908 </a:t>
            </a:r>
            <a:r>
              <a:rPr lang="en-US" dirty="0"/>
              <a:t>The </a:t>
            </a:r>
            <a:r>
              <a:rPr lang="en-US" dirty="0" err="1"/>
              <a:t>Magonistas</a:t>
            </a:r>
            <a:r>
              <a:rPr lang="en-US" dirty="0"/>
              <a:t> (now also called the </a:t>
            </a:r>
            <a:r>
              <a:rPr lang="en-US" dirty="0" err="1"/>
              <a:t>Partido</a:t>
            </a:r>
            <a:r>
              <a:rPr lang="en-US" dirty="0"/>
              <a:t> Liberal </a:t>
            </a:r>
            <a:r>
              <a:rPr lang="en-US" dirty="0" err="1"/>
              <a:t>Mexicano</a:t>
            </a:r>
            <a:r>
              <a:rPr lang="en-US" dirty="0"/>
              <a:t>) make a second plan to take over Ciudad </a:t>
            </a:r>
            <a:r>
              <a:rPr lang="en-US" dirty="0" err="1"/>
              <a:t>Juárez</a:t>
            </a:r>
            <a:r>
              <a:rPr lang="en-US" dirty="0"/>
              <a:t>; this plan also fails </a:t>
            </a:r>
          </a:p>
          <a:p>
            <a:r>
              <a:rPr lang="en-US" dirty="0"/>
              <a:t>In an interview with American Journalist James Creelman, </a:t>
            </a:r>
            <a:r>
              <a:rPr lang="en-US" dirty="0" err="1"/>
              <a:t>Díaz</a:t>
            </a:r>
            <a:r>
              <a:rPr lang="en-US" dirty="0"/>
              <a:t> announces that he will retire at the end of his term because </a:t>
            </a:r>
            <a:r>
              <a:rPr lang="en-US" dirty="0" err="1"/>
              <a:t>México</a:t>
            </a:r>
            <a:r>
              <a:rPr lang="en-US" dirty="0"/>
              <a:t> is ready to hold free elections </a:t>
            </a:r>
          </a:p>
          <a:p>
            <a:r>
              <a:rPr lang="en-US" b="1" dirty="0"/>
              <a:t>1909 </a:t>
            </a:r>
            <a:r>
              <a:rPr lang="en-US" dirty="0"/>
              <a:t>U.S. President William Taft meets with </a:t>
            </a:r>
            <a:r>
              <a:rPr lang="en-US" dirty="0" err="1"/>
              <a:t>Díaz</a:t>
            </a:r>
            <a:r>
              <a:rPr lang="en-US" dirty="0"/>
              <a:t> in El Paso </a:t>
            </a:r>
          </a:p>
          <a:p>
            <a:r>
              <a:rPr lang="en-US" b="1" dirty="0"/>
              <a:t>1910 </a:t>
            </a:r>
            <a:r>
              <a:rPr lang="en-US" dirty="0" err="1"/>
              <a:t>Díaz</a:t>
            </a:r>
            <a:r>
              <a:rPr lang="en-US" dirty="0"/>
              <a:t> runs for reelection but when </a:t>
            </a:r>
            <a:r>
              <a:rPr lang="en-US" b="1" dirty="0"/>
              <a:t>Francisco I. Madero </a:t>
            </a:r>
            <a:r>
              <a:rPr lang="en-US" dirty="0"/>
              <a:t>enters the race, he has Madero put in jail and wins the election </a:t>
            </a:r>
          </a:p>
          <a:p>
            <a:r>
              <a:rPr lang="en-US" dirty="0"/>
              <a:t>Madero escapes to San Antonio, TX, where he drafts the </a:t>
            </a:r>
            <a:r>
              <a:rPr lang="en-US" i="1" dirty="0"/>
              <a:t>Plan of San Luis Potosí </a:t>
            </a:r>
            <a:r>
              <a:rPr lang="en-US" dirty="0"/>
              <a:t>that calls for the overthrow of the </a:t>
            </a:r>
            <a:r>
              <a:rPr lang="en-US" dirty="0" err="1"/>
              <a:t>Díaz</a:t>
            </a:r>
            <a:r>
              <a:rPr lang="en-US" dirty="0"/>
              <a:t> regime. </a:t>
            </a:r>
          </a:p>
          <a:p>
            <a:r>
              <a:rPr lang="en-US" dirty="0"/>
              <a:t>The Revolution begins with insurrections in several states in northern </a:t>
            </a:r>
            <a:r>
              <a:rPr lang="en-US" dirty="0" err="1"/>
              <a:t>México</a:t>
            </a:r>
            <a:r>
              <a:rPr lang="en-US" dirty="0"/>
              <a:t> (November 20); over the next decade thousands of Mexicans flee to El Paso and the U.S.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931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/>
              <a:t>1911 </a:t>
            </a:r>
            <a:r>
              <a:rPr lang="en-US" dirty="0"/>
              <a:t>Madero establishes his headquarters of the revolution in offices 507-508 of the </a:t>
            </a:r>
            <a:r>
              <a:rPr lang="en-US" dirty="0" err="1"/>
              <a:t>Caples</a:t>
            </a:r>
            <a:r>
              <a:rPr lang="en-US" dirty="0"/>
              <a:t> Building in El Paso (January) </a:t>
            </a:r>
          </a:p>
          <a:p>
            <a:r>
              <a:rPr lang="en-US" dirty="0"/>
              <a:t>Madero establishes a provisional capital of </a:t>
            </a:r>
            <a:r>
              <a:rPr lang="en-US" dirty="0" err="1"/>
              <a:t>México</a:t>
            </a:r>
            <a:r>
              <a:rPr lang="en-US" dirty="0"/>
              <a:t> in an adobe building near the present-day site of Monument Marker #1 in El Paso (April) </a:t>
            </a:r>
          </a:p>
          <a:p>
            <a:r>
              <a:rPr lang="en-US" dirty="0"/>
              <a:t>Madero’s troops, under the direction of </a:t>
            </a:r>
            <a:r>
              <a:rPr lang="en-US" b="1" dirty="0"/>
              <a:t>Francisco “</a:t>
            </a:r>
            <a:r>
              <a:rPr lang="en-US" b="1" dirty="0" err="1"/>
              <a:t>Pancho</a:t>
            </a:r>
            <a:r>
              <a:rPr lang="en-US" b="1" dirty="0"/>
              <a:t>” Villa </a:t>
            </a:r>
            <a:r>
              <a:rPr lang="en-US" dirty="0"/>
              <a:t>and </a:t>
            </a:r>
            <a:r>
              <a:rPr lang="en-US" b="1" dirty="0" err="1"/>
              <a:t>Pascual</a:t>
            </a:r>
            <a:r>
              <a:rPr lang="en-US" b="1" dirty="0"/>
              <a:t> Orozco</a:t>
            </a:r>
            <a:r>
              <a:rPr lang="en-US" dirty="0"/>
              <a:t>, attack federal troops in Ciudad </a:t>
            </a:r>
            <a:r>
              <a:rPr lang="en-US" dirty="0" err="1"/>
              <a:t>Juárez</a:t>
            </a:r>
            <a:r>
              <a:rPr lang="en-US" dirty="0"/>
              <a:t> as hundreds of El </a:t>
            </a:r>
            <a:r>
              <a:rPr lang="en-US" dirty="0" err="1"/>
              <a:t>Pasoans</a:t>
            </a:r>
            <a:r>
              <a:rPr lang="en-US" dirty="0"/>
              <a:t> watch from rooftops and train cars; this Battle of </a:t>
            </a:r>
            <a:r>
              <a:rPr lang="en-US" dirty="0" err="1"/>
              <a:t>Juárez</a:t>
            </a:r>
            <a:r>
              <a:rPr lang="en-US" dirty="0"/>
              <a:t> lasts for three days (May 8-10) </a:t>
            </a:r>
          </a:p>
          <a:p>
            <a:r>
              <a:rPr lang="en-US" dirty="0"/>
              <a:t>Having lost in </a:t>
            </a:r>
            <a:r>
              <a:rPr lang="en-US" dirty="0" err="1"/>
              <a:t>Juárez</a:t>
            </a:r>
            <a:r>
              <a:rPr lang="en-US" dirty="0"/>
              <a:t>, </a:t>
            </a:r>
            <a:r>
              <a:rPr lang="en-US" dirty="0" err="1"/>
              <a:t>Díaz</a:t>
            </a:r>
            <a:r>
              <a:rPr lang="en-US" dirty="0"/>
              <a:t> resigns and flees to Paris, France (May 25) </a:t>
            </a:r>
          </a:p>
          <a:p>
            <a:r>
              <a:rPr lang="en-US" dirty="0"/>
              <a:t>Madero wins election to the Mexican presidency</a:t>
            </a:r>
            <a:br>
              <a:rPr lang="en-US" dirty="0"/>
            </a:br>
            <a:r>
              <a:rPr lang="en-US" b="1" dirty="0"/>
              <a:t>Emiliano Zapata </a:t>
            </a:r>
            <a:r>
              <a:rPr lang="en-US" dirty="0"/>
              <a:t>drafts the </a:t>
            </a:r>
            <a:r>
              <a:rPr lang="en-US" i="1" dirty="0"/>
              <a:t>Plan de Ayala </a:t>
            </a:r>
            <a:r>
              <a:rPr lang="en-US" dirty="0"/>
              <a:t>that denounces Madero, recognizes Orozco as the leader of the revolution, and calls for land reform (November 25)</a:t>
            </a:r>
          </a:p>
          <a:p>
            <a:r>
              <a:rPr lang="en-US" dirty="0"/>
              <a:t>The U.S. sends troops to the border, fearing that the revolution would cross over the border </a:t>
            </a:r>
          </a:p>
        </p:txBody>
      </p:sp>
    </p:spTree>
    <p:extLst>
      <p:ext uri="{BB962C8B-B14F-4D97-AF65-F5344CB8AC3E}">
        <p14:creationId xmlns:p14="http://schemas.microsoft.com/office/powerpoint/2010/main" val="637403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1912 </a:t>
            </a:r>
            <a:r>
              <a:rPr lang="en-US" dirty="0"/>
              <a:t>Orozco breaks his alliance with Madero who assigns Villa and </a:t>
            </a:r>
            <a:r>
              <a:rPr lang="en-US" b="1" dirty="0" err="1"/>
              <a:t>Victoriano</a:t>
            </a:r>
            <a:r>
              <a:rPr lang="en-US" b="1" dirty="0"/>
              <a:t> Huerta </a:t>
            </a:r>
            <a:r>
              <a:rPr lang="en-US" dirty="0"/>
              <a:t>to combat </a:t>
            </a:r>
            <a:br>
              <a:rPr lang="en-US" sz="3200" dirty="0"/>
            </a:br>
            <a:r>
              <a:rPr lang="en-US" dirty="0"/>
              <a:t>Orozco’s rebels in the north </a:t>
            </a:r>
          </a:p>
          <a:p>
            <a:r>
              <a:rPr lang="en-US" b="1" dirty="0"/>
              <a:t>1913 </a:t>
            </a:r>
            <a:r>
              <a:rPr lang="en-US" dirty="0"/>
              <a:t>Huerta joins with Felix </a:t>
            </a:r>
            <a:r>
              <a:rPr lang="en-US" dirty="0" err="1"/>
              <a:t>Díaz</a:t>
            </a:r>
            <a:r>
              <a:rPr lang="en-US" dirty="0"/>
              <a:t> (</a:t>
            </a:r>
            <a:r>
              <a:rPr lang="en-US" dirty="0" err="1"/>
              <a:t>Porfírio’s</a:t>
            </a:r>
            <a:r>
              <a:rPr lang="en-US" dirty="0"/>
              <a:t> nephew) and Bernardo Reyes in planning a coup against Madero </a:t>
            </a:r>
          </a:p>
          <a:p>
            <a:r>
              <a:rPr lang="en-US" dirty="0"/>
              <a:t>During ten tragic days (“La </a:t>
            </a:r>
            <a:r>
              <a:rPr lang="en-US" dirty="0" err="1"/>
              <a:t>Decena</a:t>
            </a:r>
            <a:r>
              <a:rPr lang="en-US" dirty="0"/>
              <a:t> </a:t>
            </a:r>
            <a:r>
              <a:rPr lang="en-US" dirty="0" err="1"/>
              <a:t>Tragica</a:t>
            </a:r>
            <a:r>
              <a:rPr lang="en-US" dirty="0"/>
              <a:t>”) in </a:t>
            </a:r>
            <a:r>
              <a:rPr lang="en-US" dirty="0" err="1"/>
              <a:t>México</a:t>
            </a:r>
            <a:r>
              <a:rPr lang="en-US" dirty="0"/>
              <a:t> City, the forces of Huerta, </a:t>
            </a:r>
            <a:r>
              <a:rPr lang="en-US" dirty="0" err="1"/>
              <a:t>Díaz</a:t>
            </a:r>
            <a:r>
              <a:rPr lang="en-US" dirty="0"/>
              <a:t>, and Reyes attack Madero’s army (February 9-18); Madero, his brother, and his vice president José </a:t>
            </a:r>
            <a:r>
              <a:rPr lang="en-US" dirty="0" err="1"/>
              <a:t>María</a:t>
            </a:r>
            <a:r>
              <a:rPr lang="en-US" dirty="0"/>
              <a:t> </a:t>
            </a:r>
            <a:r>
              <a:rPr lang="en-US" dirty="0" err="1"/>
              <a:t>Pino</a:t>
            </a:r>
            <a:r>
              <a:rPr lang="en-US" dirty="0"/>
              <a:t> </a:t>
            </a:r>
            <a:r>
              <a:rPr lang="en-US" dirty="0" err="1"/>
              <a:t>Suárez</a:t>
            </a:r>
            <a:r>
              <a:rPr lang="en-US" dirty="0"/>
              <a:t> are killed </a:t>
            </a:r>
          </a:p>
          <a:p>
            <a:r>
              <a:rPr lang="en-US" dirty="0"/>
              <a:t>Huerta assumes the presidency</a:t>
            </a:r>
          </a:p>
          <a:p>
            <a:r>
              <a:rPr lang="en-US" b="1" dirty="0" err="1"/>
              <a:t>Venustiano</a:t>
            </a:r>
            <a:r>
              <a:rPr lang="en-US" b="1" dirty="0"/>
              <a:t> Carranza </a:t>
            </a:r>
            <a:r>
              <a:rPr lang="en-US" dirty="0"/>
              <a:t>drafts a </a:t>
            </a:r>
            <a:r>
              <a:rPr lang="en-US" i="1" dirty="0"/>
              <a:t>Plan de Guadalupe </a:t>
            </a:r>
            <a:r>
              <a:rPr lang="en-US" dirty="0"/>
              <a:t>that accuses Huerta of restoring a dictatorship and committing treason (March 26); Carranza calls for a return to the values of the Constitution of 1857 and his supporters are called Constitutionalists; for a brief time, the Mills Building in El Paso serves as the Constitutionalist headquarters </a:t>
            </a:r>
          </a:p>
          <a:p>
            <a:r>
              <a:rPr lang="en-US" dirty="0"/>
              <a:t>Villa attacks Huerta’s troops in the Second Battle of </a:t>
            </a:r>
            <a:r>
              <a:rPr lang="en-US" dirty="0" err="1"/>
              <a:t>Juárez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1878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1914 </a:t>
            </a:r>
            <a:r>
              <a:rPr lang="en-US" dirty="0"/>
              <a:t>Huerta faces increasing suspicion and opposition</a:t>
            </a:r>
          </a:p>
          <a:p>
            <a:r>
              <a:rPr lang="en-US" dirty="0"/>
              <a:t>U.S. president Woodrow Wilson sends troops to occupy Veracruz, </a:t>
            </a:r>
            <a:r>
              <a:rPr lang="en-US" dirty="0" err="1"/>
              <a:t>México</a:t>
            </a:r>
            <a:r>
              <a:rPr lang="en-US" dirty="0"/>
              <a:t> (April)</a:t>
            </a:r>
          </a:p>
          <a:p>
            <a:r>
              <a:rPr lang="en-US" dirty="0"/>
              <a:t>Villa’s revolutionaries establish offices in the First National Bank of El Paso</a:t>
            </a:r>
          </a:p>
          <a:p>
            <a:r>
              <a:rPr lang="en-US" dirty="0"/>
              <a:t>Villa’s forces defeat Huerta’s forces in Zacatecas and Huerta resigns (July)</a:t>
            </a:r>
          </a:p>
          <a:p>
            <a:r>
              <a:rPr lang="en-US" dirty="0"/>
              <a:t>Carranza declares himself president, but the claim is contested for nearly a year on legal and military grounds</a:t>
            </a:r>
          </a:p>
          <a:p>
            <a:r>
              <a:rPr lang="en-US" dirty="0"/>
              <a:t>Villa and Zapata break from Carranza and continue to challenge him (September) </a:t>
            </a:r>
          </a:p>
          <a:p>
            <a:r>
              <a:rPr lang="en-US" dirty="0"/>
              <a:t>Carranza flees to Veracruz, where he negotiates the removal of U.S. troops (November)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200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/>
              <a:t>1915 </a:t>
            </a:r>
            <a:r>
              <a:rPr lang="en-US" dirty="0"/>
              <a:t>Carranza’s supporters, under the direction </a:t>
            </a:r>
            <a:r>
              <a:rPr lang="en-US" b="1" dirty="0" err="1"/>
              <a:t>Álvaro</a:t>
            </a:r>
            <a:r>
              <a:rPr lang="en-US" b="1" dirty="0"/>
              <a:t> </a:t>
            </a:r>
            <a:r>
              <a:rPr lang="en-US" b="1" dirty="0" err="1"/>
              <a:t>Obregón</a:t>
            </a:r>
            <a:r>
              <a:rPr lang="en-US" dirty="0"/>
              <a:t>, defeat Villa at the Battle of Celaya (April 13); Zapata’s supporters are defeated (May) </a:t>
            </a:r>
          </a:p>
          <a:p>
            <a:r>
              <a:rPr lang="en-US" dirty="0"/>
              <a:t>Carranza returns to </a:t>
            </a:r>
            <a:r>
              <a:rPr lang="en-US" dirty="0" err="1"/>
              <a:t>México</a:t>
            </a:r>
            <a:r>
              <a:rPr lang="en-US" dirty="0"/>
              <a:t> City (August)</a:t>
            </a:r>
          </a:p>
          <a:p>
            <a:r>
              <a:rPr lang="en-US" dirty="0"/>
              <a:t>The United States recognizes Carranza as </a:t>
            </a:r>
            <a:r>
              <a:rPr lang="en-US" dirty="0" err="1"/>
              <a:t>México’s</a:t>
            </a:r>
            <a:r>
              <a:rPr lang="en-US" dirty="0"/>
              <a:t> president (October)</a:t>
            </a:r>
          </a:p>
          <a:p>
            <a:r>
              <a:rPr lang="en-US" dirty="0"/>
              <a:t>Mariano Azuela writes </a:t>
            </a:r>
            <a:r>
              <a:rPr lang="en-US" i="1" dirty="0"/>
              <a:t>Los De Abajo </a:t>
            </a:r>
            <a:r>
              <a:rPr lang="en-US" dirty="0"/>
              <a:t>(The Underdogs), the first novel about the revolution, in an adobe home in El Paso </a:t>
            </a:r>
          </a:p>
          <a:p>
            <a:r>
              <a:rPr lang="en-US" b="1" dirty="0"/>
              <a:t>1916 </a:t>
            </a:r>
            <a:r>
              <a:rPr lang="en-US" dirty="0"/>
              <a:t>Villa’s supporters attack a train in Santa Ysabel, Chihuahua, and kill 17 Americans, including employees of the American Smelting and Refining Company (ASARCO) </a:t>
            </a:r>
          </a:p>
          <a:p>
            <a:r>
              <a:rPr lang="en-US" dirty="0"/>
              <a:t>Anglo residents in El Paso attack Mexicans in a race riot outside of the Majestic Theater (January 13) </a:t>
            </a:r>
          </a:p>
          <a:p>
            <a:r>
              <a:rPr lang="en-US" dirty="0"/>
              <a:t>Villa raids Columbus, NM (March)</a:t>
            </a:r>
          </a:p>
          <a:p>
            <a:r>
              <a:rPr lang="en-US" dirty="0"/>
              <a:t>U.S. General John J. Pershing leads 10,000 soldiers into </a:t>
            </a:r>
            <a:r>
              <a:rPr lang="en-US" dirty="0" err="1"/>
              <a:t>México</a:t>
            </a:r>
            <a:r>
              <a:rPr lang="en-US" dirty="0"/>
              <a:t> in a “Punitive Expedition” that fails to capture Villa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552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1917</a:t>
            </a:r>
            <a:r>
              <a:rPr lang="en-US" dirty="0"/>
              <a:t>A new Mexican Constitution is drafted and Carranza is elected president</a:t>
            </a:r>
          </a:p>
          <a:p>
            <a:r>
              <a:rPr lang="en-US" b="1" dirty="0"/>
              <a:t>1919 </a:t>
            </a:r>
            <a:r>
              <a:rPr lang="en-US" dirty="0"/>
              <a:t>Villa is defeated at the last Battle of </a:t>
            </a:r>
            <a:r>
              <a:rPr lang="en-US" dirty="0" err="1"/>
              <a:t>Juárez</a:t>
            </a:r>
            <a:r>
              <a:rPr lang="en-US" dirty="0"/>
              <a:t>; Zapata is assassinated at </a:t>
            </a:r>
            <a:r>
              <a:rPr lang="en-US" dirty="0" err="1"/>
              <a:t>Chinameca</a:t>
            </a:r>
            <a:r>
              <a:rPr lang="en-US" dirty="0"/>
              <a:t> </a:t>
            </a:r>
          </a:p>
          <a:p>
            <a:r>
              <a:rPr lang="en-US" b="1" dirty="0"/>
              <a:t>1920 </a:t>
            </a:r>
            <a:r>
              <a:rPr lang="en-US" dirty="0" err="1"/>
              <a:t>Obregón</a:t>
            </a:r>
            <a:r>
              <a:rPr lang="en-US" dirty="0"/>
              <a:t> is elected president of </a:t>
            </a:r>
            <a:r>
              <a:rPr lang="en-US" dirty="0" err="1"/>
              <a:t>México</a:t>
            </a:r>
            <a:r>
              <a:rPr lang="en-US" dirty="0"/>
              <a:t> </a:t>
            </a:r>
            <a:endParaRPr lang="en-US" dirty="0">
              <a:latin typeface="Wingdings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016297027"/>
      </p:ext>
    </p:extLst>
  </p:cSld>
  <p:clrMapOvr>
    <a:masterClrMapping/>
  </p:clrMapOvr>
</p:sld>
</file>

<file path=ppt/theme/theme1.xml><?xml version="1.0" encoding="utf-8"?>
<a:theme xmlns:a="http://schemas.openxmlformats.org/drawingml/2006/main" name="Headlines">
  <a:themeElements>
    <a:clrScheme name="Headlines">
      <a:dk1>
        <a:sysClr val="windowText" lastClr="000000"/>
      </a:dk1>
      <a:lt1>
        <a:sysClr val="window" lastClr="FFFFFF"/>
      </a:lt1>
      <a:dk2>
        <a:srgbClr val="1D1A1D"/>
      </a:dk2>
      <a:lt2>
        <a:srgbClr val="F5F5F5"/>
      </a:lt2>
      <a:accent1>
        <a:srgbClr val="439EB7"/>
      </a:accent1>
      <a:accent2>
        <a:srgbClr val="E28B55"/>
      </a:accent2>
      <a:accent3>
        <a:srgbClr val="DCB64D"/>
      </a:accent3>
      <a:accent4>
        <a:srgbClr val="4CA198"/>
      </a:accent4>
      <a:accent5>
        <a:srgbClr val="835B82"/>
      </a:accent5>
      <a:accent6>
        <a:srgbClr val="645135"/>
      </a:accent6>
      <a:hlink>
        <a:srgbClr val="439EB7"/>
      </a:hlink>
      <a:folHlink>
        <a:srgbClr val="835B82"/>
      </a:folHlink>
    </a:clrScheme>
    <a:fontScheme name="Headlines">
      <a:majorFont>
        <a:latin typeface="Century Schoolbook" panose="020406040505050203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eadlines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100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88900" dist="25400" dir="10800000">
              <a:srgbClr val="000000">
                <a:alpha val="25000"/>
              </a:srgbClr>
            </a:innerShdw>
            <a:outerShdw blurRad="25400" dist="25400" dir="5400000" rotWithShape="0">
              <a:srgbClr val="FFFFFF">
                <a:alpha val="1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dlines" id="{3841520A-25F2-4EB8-BE4C-611DB5ABEED9}" vid="{ECD25A4C-D97E-4C12-84B1-63580BFFAEE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Headlines</Template>
  <TotalTime>290</TotalTime>
  <Words>1349</Words>
  <Application>Microsoft Office PowerPoint</Application>
  <PresentationFormat>Widescreen</PresentationFormat>
  <Paragraphs>105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Century Schoolbook</vt:lpstr>
      <vt:lpstr>Corbel</vt:lpstr>
      <vt:lpstr>Wingdings</vt:lpstr>
      <vt:lpstr>Headlines</vt:lpstr>
      <vt:lpstr>Teaching Revolution: Mexico, 1900-1930</vt:lpstr>
      <vt:lpstr>Agenda</vt:lpstr>
      <vt:lpstr>Timeline</vt:lpstr>
      <vt:lpstr>Timeline</vt:lpstr>
      <vt:lpstr>Timeline</vt:lpstr>
      <vt:lpstr>Timeline</vt:lpstr>
      <vt:lpstr>Timeline</vt:lpstr>
      <vt:lpstr>Timeline</vt:lpstr>
      <vt:lpstr>Timeline</vt:lpstr>
      <vt:lpstr>Incorporating the Revolution</vt:lpstr>
      <vt:lpstr>Incorporating the Revolution</vt:lpstr>
      <vt:lpstr>Incorporating the Revolution</vt:lpstr>
      <vt:lpstr>Incorporating the Revolution</vt:lpstr>
      <vt:lpstr>Incorporating the Revolution</vt:lpstr>
      <vt:lpstr>Incorporating the Revolution</vt:lpstr>
      <vt:lpstr>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Michele Stephens</dc:creator>
  <cp:lastModifiedBy>Michele Stephens</cp:lastModifiedBy>
  <cp:revision>13</cp:revision>
  <dcterms:created xsi:type="dcterms:W3CDTF">2017-06-27T10:38:17Z</dcterms:created>
  <dcterms:modified xsi:type="dcterms:W3CDTF">2017-06-27T19:58:11Z</dcterms:modified>
</cp:coreProperties>
</file>