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1" r:id="rId6"/>
    <p:sldId id="272" r:id="rId7"/>
    <p:sldId id="260" r:id="rId8"/>
    <p:sldId id="277" r:id="rId9"/>
    <p:sldId id="275" r:id="rId10"/>
    <p:sldId id="278" r:id="rId11"/>
    <p:sldId id="279" r:id="rId12"/>
    <p:sldId id="276" r:id="rId13"/>
    <p:sldId id="262" r:id="rId14"/>
    <p:sldId id="263" r:id="rId15"/>
    <p:sldId id="264" r:id="rId16"/>
    <p:sldId id="265" r:id="rId17"/>
    <p:sldId id="266" r:id="rId18"/>
    <p:sldId id="267" r:id="rId19"/>
    <p:sldId id="268" r:id="rId20"/>
    <p:sldId id="269" r:id="rId21"/>
    <p:sldId id="270" r:id="rId22"/>
    <p:sldId id="271" r:id="rId23"/>
    <p:sldId id="273" r:id="rId24"/>
    <p:sldId id="274"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816" autoAdjust="0"/>
  </p:normalViewPr>
  <p:slideViewPr>
    <p:cSldViewPr snapToGrid="0">
      <p:cViewPr varScale="1">
        <p:scale>
          <a:sx n="81" d="100"/>
          <a:sy n="81" d="100"/>
        </p:scale>
        <p:origin x="1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2CB23-F525-44AD-830C-F62DFAD60798}"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15457-5FD8-4FF0-839A-0144A5B90F37}" type="slidenum">
              <a:rPr lang="en-US" smtClean="0"/>
              <a:t>‹#›</a:t>
            </a:fld>
            <a:endParaRPr lang="en-US"/>
          </a:p>
        </p:txBody>
      </p:sp>
    </p:spTree>
    <p:extLst>
      <p:ext uri="{BB962C8B-B14F-4D97-AF65-F5344CB8AC3E}">
        <p14:creationId xmlns:p14="http://schemas.microsoft.com/office/powerpoint/2010/main" val="287398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8B8F0-F255-4A89-B15A-9CB5143541D5}" type="slidenum">
              <a:rPr lang="en-US" altLang="en-US"/>
              <a:pPr/>
              <a:t>4</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a:t>(almost 1/3 of the world)</a:t>
            </a:r>
          </a:p>
          <a:p>
            <a:endParaRPr lang="en-US" altLang="en-US"/>
          </a:p>
        </p:txBody>
      </p:sp>
    </p:spTree>
    <p:extLst>
      <p:ext uri="{BB962C8B-B14F-4D97-AF65-F5344CB8AC3E}">
        <p14:creationId xmlns:p14="http://schemas.microsoft.com/office/powerpoint/2010/main" val="36214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start with placing the dispute in the context of U.S. – China relations, the Asia Pivot that Obama initiated, and the role the Philippines plays in the South China Sea. Of note here is the First Island Chain, which mirrors both China’s intentions of control, as well as U.S. intentions of preventing China from moving beyond this line of control. You can see that the countries that are </a:t>
            </a:r>
            <a:r>
              <a:rPr lang="en-US" baseline="0" dirty="0" err="1" smtClean="0"/>
              <a:t>geostrategically</a:t>
            </a:r>
            <a:r>
              <a:rPr lang="en-US" baseline="0" dirty="0" smtClean="0"/>
              <a:t> located right along the first island chain line, starting from the </a:t>
            </a:r>
            <a:r>
              <a:rPr lang="en-US" baseline="0" dirty="0" err="1" smtClean="0"/>
              <a:t>Ryuku</a:t>
            </a:r>
            <a:r>
              <a:rPr lang="en-US" baseline="0" dirty="0" smtClean="0"/>
              <a:t> island chain in Japan down, along Taiwan, the Philippine archipelago, then Malaysia and the South China Sea.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F3904C-6B91-BC4D-8FA2-CCAE70AAD100}" type="slidenum">
              <a:rPr lang="en-US" smtClean="0"/>
              <a:t>20</a:t>
            </a:fld>
            <a:endParaRPr lang="en-US"/>
          </a:p>
        </p:txBody>
      </p:sp>
    </p:spTree>
    <p:extLst>
      <p:ext uri="{BB962C8B-B14F-4D97-AF65-F5344CB8AC3E}">
        <p14:creationId xmlns:p14="http://schemas.microsoft.com/office/powerpoint/2010/main" val="32387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Second Island Chain, where China would like to expand its influence to, with its increasingly effective “blue water navy,” countering or balancing against U.S. naval presence in the region. You can see from this map the locations of U.S. bases, and again the location of the Philippines in between these two lines of control. </a:t>
            </a:r>
            <a:endParaRPr lang="en-US" dirty="0"/>
          </a:p>
        </p:txBody>
      </p:sp>
      <p:sp>
        <p:nvSpPr>
          <p:cNvPr id="4" name="Slide Number Placeholder 3"/>
          <p:cNvSpPr>
            <a:spLocks noGrp="1"/>
          </p:cNvSpPr>
          <p:nvPr>
            <p:ph type="sldNum" sz="quarter" idx="10"/>
          </p:nvPr>
        </p:nvSpPr>
        <p:spPr/>
        <p:txBody>
          <a:bodyPr/>
          <a:lstStyle/>
          <a:p>
            <a:fld id="{16F3904C-6B91-BC4D-8FA2-CCAE70AAD100}" type="slidenum">
              <a:rPr lang="en-US" smtClean="0"/>
              <a:t>21</a:t>
            </a:fld>
            <a:endParaRPr lang="en-US"/>
          </a:p>
        </p:txBody>
      </p:sp>
    </p:spTree>
    <p:extLst>
      <p:ext uri="{BB962C8B-B14F-4D97-AF65-F5344CB8AC3E}">
        <p14:creationId xmlns:p14="http://schemas.microsoft.com/office/powerpoint/2010/main" val="176327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dispute</a:t>
            </a:r>
            <a:r>
              <a:rPr lang="en-US" baseline="0" dirty="0" smtClean="0"/>
              <a:t> is a useful way to discuss 1) great power politics, 2) realism at play, 3) alliances, 4) US national security, 5) international security, 6) US foreign policy, 7) international law</a:t>
            </a:r>
          </a:p>
          <a:p>
            <a:endParaRPr lang="en-US" baseline="0" dirty="0" smtClean="0"/>
          </a:p>
          <a:p>
            <a:r>
              <a:rPr lang="en-US" dirty="0" smtClean="0"/>
              <a:t>A brief primer on the Asia Pivot</a:t>
            </a:r>
            <a:r>
              <a:rPr lang="en-US" baseline="0" dirty="0" smtClean="0"/>
              <a:t> and US balancing against China’s growing influence in the Pacific: the Obama administration increased troop presence in Japan, South Korea, Guam, Australia, and the Philippines, despite the lack of bases in the Philippines, as well as naval and air force presence. From China’s perspective, you can see why China wants to balance against the US influence in the region and vice versa. This is a classic example of what we call in international relations as “security dilemma.” </a:t>
            </a:r>
          </a:p>
          <a:p>
            <a:endParaRPr lang="en-US" baseline="0" dirty="0" smtClean="0"/>
          </a:p>
        </p:txBody>
      </p:sp>
      <p:sp>
        <p:nvSpPr>
          <p:cNvPr id="4" name="Slide Number Placeholder 3"/>
          <p:cNvSpPr>
            <a:spLocks noGrp="1"/>
          </p:cNvSpPr>
          <p:nvPr>
            <p:ph type="sldNum" sz="quarter" idx="10"/>
          </p:nvPr>
        </p:nvSpPr>
        <p:spPr/>
        <p:txBody>
          <a:bodyPr/>
          <a:lstStyle/>
          <a:p>
            <a:fld id="{16F3904C-6B91-BC4D-8FA2-CCAE70AAD100}" type="slidenum">
              <a:rPr lang="en-US" smtClean="0"/>
              <a:t>22</a:t>
            </a:fld>
            <a:endParaRPr lang="en-US"/>
          </a:p>
        </p:txBody>
      </p:sp>
    </p:spTree>
    <p:extLst>
      <p:ext uri="{BB962C8B-B14F-4D97-AF65-F5344CB8AC3E}">
        <p14:creationId xmlns:p14="http://schemas.microsoft.com/office/powerpoint/2010/main" val="2584544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developments in the SCS and the broader context of East</a:t>
            </a:r>
            <a:r>
              <a:rPr lang="en-US" baseline="0" dirty="0" smtClean="0"/>
              <a:t> Asian security concerns: despite a verbal agreement in 2015 between President Obama and Premier Xi of China, China has continued militarizing built up islands</a:t>
            </a:r>
          </a:p>
          <a:p>
            <a:endParaRPr lang="en-US" baseline="0" dirty="0" smtClean="0"/>
          </a:p>
          <a:p>
            <a:r>
              <a:rPr lang="en-US" baseline="0" dirty="0" smtClean="0"/>
              <a:t>April – Chinese jammed equipment posted on “islands” to interfere with military communications and radar systems</a:t>
            </a:r>
          </a:p>
          <a:p>
            <a:r>
              <a:rPr lang="en-US" baseline="0" dirty="0" smtClean="0"/>
              <a:t>Early May – reports that </a:t>
            </a:r>
            <a:r>
              <a:rPr lang="en-US" dirty="0" smtClean="0"/>
              <a:t>China has installed anti-ship cruise missiles and surface-to-air missiles on three fortified outposts in the Spratly Islands – this is</a:t>
            </a:r>
            <a:r>
              <a:rPr lang="en-US" baseline="0" dirty="0" smtClean="0"/>
              <a:t> a significant event because now China has further access beyond the second island chain</a:t>
            </a:r>
          </a:p>
          <a:p>
            <a:endParaRPr lang="en-US" dirty="0" smtClean="0"/>
          </a:p>
          <a:p>
            <a:r>
              <a:rPr lang="en-US" dirty="0" smtClean="0"/>
              <a:t>USFP – fairly ambiguous</a:t>
            </a:r>
            <a:r>
              <a:rPr lang="en-US" baseline="0" dirty="0" smtClean="0"/>
              <a:t> under Trump administration (focus is mostly on North Korea), mostly involving Freedom of Navigation Operations (FONOPS), not wanting to antagonize China and risk war, BUT this has been interpreted as tacit US approval of militarization; April 2018 – B-52 bombers flew across SCS in training mission, and a 60% increase in US troop participation in annual joint exercises in May 2018), but Duterte made clear these are not aimed at China</a:t>
            </a:r>
          </a:p>
          <a:p>
            <a:endParaRPr lang="en-US" baseline="0" dirty="0" smtClean="0"/>
          </a:p>
          <a:p>
            <a:r>
              <a:rPr lang="en-US" baseline="0" dirty="0" smtClean="0"/>
              <a:t>The Philippines remains squarely in the middle of this geostrategic game, and Pres Duterte is flip-flopping about relations with China and the US, and stalling about the issue </a:t>
            </a:r>
            <a:endParaRPr lang="en-US" dirty="0"/>
          </a:p>
        </p:txBody>
      </p:sp>
      <p:sp>
        <p:nvSpPr>
          <p:cNvPr id="4" name="Slide Number Placeholder 3"/>
          <p:cNvSpPr>
            <a:spLocks noGrp="1"/>
          </p:cNvSpPr>
          <p:nvPr>
            <p:ph type="sldNum" sz="quarter" idx="10"/>
          </p:nvPr>
        </p:nvSpPr>
        <p:spPr/>
        <p:txBody>
          <a:bodyPr/>
          <a:lstStyle/>
          <a:p>
            <a:fld id="{16F3904C-6B91-BC4D-8FA2-CCAE70AAD100}" type="slidenum">
              <a:rPr lang="en-US" smtClean="0"/>
              <a:t>23</a:t>
            </a:fld>
            <a:endParaRPr lang="en-US"/>
          </a:p>
        </p:txBody>
      </p:sp>
    </p:spTree>
    <p:extLst>
      <p:ext uri="{BB962C8B-B14F-4D97-AF65-F5344CB8AC3E}">
        <p14:creationId xmlns:p14="http://schemas.microsoft.com/office/powerpoint/2010/main" val="86524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SCS sovereignty dispute</a:t>
            </a:r>
            <a:r>
              <a:rPr lang="en-US" baseline="0" dirty="0" smtClean="0"/>
              <a:t> is not going to be resolved any time soon and it may even be a fait accompli that China maintains control </a:t>
            </a:r>
          </a:p>
          <a:p>
            <a:endParaRPr lang="en-US" baseline="0" dirty="0" smtClean="0"/>
          </a:p>
          <a:p>
            <a:r>
              <a:rPr lang="en-US" baseline="0" dirty="0" smtClean="0"/>
              <a:t>To deal with the dispute, a working group based at CSIS has proposed code of conduct and cooperation on maritime scientific research, fisheries management, and oil/gas production, but this does not solve sovereignty problem</a:t>
            </a:r>
            <a:endParaRPr lang="en-US" dirty="0"/>
          </a:p>
        </p:txBody>
      </p:sp>
      <p:sp>
        <p:nvSpPr>
          <p:cNvPr id="4" name="Slide Number Placeholder 3"/>
          <p:cNvSpPr>
            <a:spLocks noGrp="1"/>
          </p:cNvSpPr>
          <p:nvPr>
            <p:ph type="sldNum" sz="quarter" idx="10"/>
          </p:nvPr>
        </p:nvSpPr>
        <p:spPr/>
        <p:txBody>
          <a:bodyPr/>
          <a:lstStyle/>
          <a:p>
            <a:fld id="{7CE744E8-E732-4B5A-96E5-6AF96262B14D}" type="slidenum">
              <a:rPr lang="en-US" smtClean="0"/>
              <a:t>24</a:t>
            </a:fld>
            <a:endParaRPr lang="en-US"/>
          </a:p>
        </p:txBody>
      </p:sp>
    </p:spTree>
    <p:extLst>
      <p:ext uri="{BB962C8B-B14F-4D97-AF65-F5344CB8AC3E}">
        <p14:creationId xmlns:p14="http://schemas.microsoft.com/office/powerpoint/2010/main" val="422300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3904C-6B91-BC4D-8FA2-CCAE70AAD100}" type="slidenum">
              <a:rPr lang="en-US" smtClean="0"/>
              <a:t>6</a:t>
            </a:fld>
            <a:endParaRPr lang="en-US"/>
          </a:p>
        </p:txBody>
      </p:sp>
    </p:spTree>
    <p:extLst>
      <p:ext uri="{BB962C8B-B14F-4D97-AF65-F5344CB8AC3E}">
        <p14:creationId xmlns:p14="http://schemas.microsoft.com/office/powerpoint/2010/main" val="245257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a:t>a long time the little islands, shoals</a:t>
            </a:r>
            <a:r>
              <a:rPr lang="en-US" dirty="0" smtClean="0"/>
              <a:t>, reefs </a:t>
            </a:r>
            <a:r>
              <a:rPr lang="en-US" dirty="0"/>
              <a:t>and rocks of the </a:t>
            </a:r>
            <a:r>
              <a:rPr lang="en-US" dirty="0" err="1"/>
              <a:t>Paracel</a:t>
            </a:r>
            <a:r>
              <a:rPr lang="en-US" dirty="0"/>
              <a:t> and Spratly Islands in the South China Sea were regarded as little more than hazards of navigation, </a:t>
            </a:r>
            <a:r>
              <a:rPr lang="en-US" dirty="0" smtClean="0"/>
              <a:t>especially since they had no apparent value.</a:t>
            </a:r>
            <a:r>
              <a:rPr lang="en-US" baseline="0" dirty="0" smtClean="0"/>
              <a:t> </a:t>
            </a:r>
            <a:r>
              <a:rPr lang="en-US" dirty="0" smtClean="0"/>
              <a:t>Over time, with the discovery of oil reserves</a:t>
            </a:r>
            <a:r>
              <a:rPr lang="en-US" baseline="0" dirty="0" smtClean="0"/>
              <a:t> and </a:t>
            </a:r>
            <a:r>
              <a:rPr lang="en-US" dirty="0" smtClean="0"/>
              <a:t>billions </a:t>
            </a:r>
            <a:r>
              <a:rPr lang="en-US" dirty="0"/>
              <a:t>of dollars’ worth of </a:t>
            </a:r>
            <a:r>
              <a:rPr lang="en-US" dirty="0" smtClean="0"/>
              <a:t>fisheries, the </a:t>
            </a:r>
            <a:r>
              <a:rPr lang="en-US" dirty="0"/>
              <a:t>previously ignored </a:t>
            </a:r>
            <a:r>
              <a:rPr lang="en-US" dirty="0" smtClean="0"/>
              <a:t>features </a:t>
            </a:r>
            <a:r>
              <a:rPr lang="en-US" dirty="0"/>
              <a:t>in </a:t>
            </a:r>
            <a:r>
              <a:rPr lang="en-US" dirty="0" smtClean="0"/>
              <a:t>this </a:t>
            </a:r>
            <a:r>
              <a:rPr lang="en-US" dirty="0"/>
              <a:t>large maritime area </a:t>
            </a:r>
            <a:r>
              <a:rPr lang="en-US" dirty="0" smtClean="0"/>
              <a:t>gained significant attention from these countries, particularly</a:t>
            </a:r>
            <a:r>
              <a:rPr lang="en-US" baseline="0" dirty="0" smtClean="0"/>
              <a:t> China</a:t>
            </a:r>
            <a:r>
              <a:rPr lang="en-US" dirty="0" smtClean="0"/>
              <a:t>.</a:t>
            </a:r>
          </a:p>
          <a:p>
            <a:endParaRPr lang="en-US" dirty="0"/>
          </a:p>
        </p:txBody>
      </p:sp>
      <p:sp>
        <p:nvSpPr>
          <p:cNvPr id="4" name="Slide Number Placeholder 3"/>
          <p:cNvSpPr>
            <a:spLocks noGrp="1"/>
          </p:cNvSpPr>
          <p:nvPr>
            <p:ph type="sldNum" sz="quarter" idx="10"/>
          </p:nvPr>
        </p:nvSpPr>
        <p:spPr/>
        <p:txBody>
          <a:bodyPr/>
          <a:lstStyle/>
          <a:p>
            <a:fld id="{7CE744E8-E732-4B5A-96E5-6AF96262B14D}" type="slidenum">
              <a:rPr lang="en-US" smtClean="0"/>
              <a:t>13</a:t>
            </a:fld>
            <a:endParaRPr lang="en-US"/>
          </a:p>
        </p:txBody>
      </p:sp>
    </p:spTree>
    <p:extLst>
      <p:ext uri="{BB962C8B-B14F-4D97-AF65-F5344CB8AC3E}">
        <p14:creationId xmlns:p14="http://schemas.microsoft.com/office/powerpoint/2010/main" val="250647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countries involved are </a:t>
            </a:r>
            <a:r>
              <a:rPr lang="en-US" baseline="0" dirty="0" smtClean="0"/>
              <a:t>China, the Philippines, Vietnam, Malaysia, Brunei, and Taiwan, and purely maritime issues with Indonesia.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E744E8-E732-4B5A-96E5-6AF96262B14D}" type="slidenum">
              <a:rPr lang="en-US" smtClean="0"/>
              <a:t>14</a:t>
            </a:fld>
            <a:endParaRPr lang="en-US"/>
          </a:p>
        </p:txBody>
      </p:sp>
    </p:spTree>
    <p:extLst>
      <p:ext uri="{BB962C8B-B14F-4D97-AF65-F5344CB8AC3E}">
        <p14:creationId xmlns:p14="http://schemas.microsoft.com/office/powerpoint/2010/main" val="205281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a:t>
            </a:r>
            <a:r>
              <a:rPr lang="en-US" dirty="0"/>
              <a:t>China’s 2009 declaration of the “U-shaped line” in a notes </a:t>
            </a:r>
            <a:r>
              <a:rPr lang="en-US" dirty="0" err="1"/>
              <a:t>verbale</a:t>
            </a:r>
            <a:r>
              <a:rPr lang="en-US" dirty="0"/>
              <a:t> sent to the United Nations that included a map depicting the line as it applied to their claims in the South China Sea, China has aggressively taken control over a number of these disputed islands, shoals, and reefs, </a:t>
            </a:r>
            <a:r>
              <a:rPr lang="en-US" dirty="0" smtClean="0"/>
              <a:t>particularly Reed</a:t>
            </a:r>
            <a:r>
              <a:rPr lang="en-US" baseline="0" dirty="0" smtClean="0"/>
              <a:t> Bank in March 2011 and </a:t>
            </a:r>
            <a:r>
              <a:rPr lang="en-US" dirty="0" smtClean="0"/>
              <a:t>Scarborough</a:t>
            </a:r>
            <a:r>
              <a:rPr lang="en-US" baseline="0" dirty="0" smtClean="0"/>
              <a:t> Shoal in April 2012, when China seized control of Philippine maritime areas. </a:t>
            </a:r>
            <a:endParaRPr lang="en-US" dirty="0"/>
          </a:p>
        </p:txBody>
      </p:sp>
      <p:sp>
        <p:nvSpPr>
          <p:cNvPr id="4" name="Slide Number Placeholder 3"/>
          <p:cNvSpPr>
            <a:spLocks noGrp="1"/>
          </p:cNvSpPr>
          <p:nvPr>
            <p:ph type="sldNum" sz="quarter" idx="10"/>
          </p:nvPr>
        </p:nvSpPr>
        <p:spPr/>
        <p:txBody>
          <a:bodyPr/>
          <a:lstStyle/>
          <a:p>
            <a:fld id="{7CE744E8-E732-4B5A-96E5-6AF96262B14D}" type="slidenum">
              <a:rPr lang="en-US" smtClean="0"/>
              <a:t>15</a:t>
            </a:fld>
            <a:endParaRPr lang="en-US"/>
          </a:p>
        </p:txBody>
      </p:sp>
    </p:spTree>
    <p:extLst>
      <p:ext uri="{BB962C8B-B14F-4D97-AF65-F5344CB8AC3E}">
        <p14:creationId xmlns:p14="http://schemas.microsoft.com/office/powerpoint/2010/main" val="121414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dispute arose</a:t>
            </a:r>
            <a:r>
              <a:rPr lang="en-US" baseline="0" dirty="0" smtClean="0"/>
              <a:t> </a:t>
            </a:r>
            <a:r>
              <a:rPr lang="en-US" dirty="0" smtClean="0"/>
              <a:t>from a differing interpretation of history, different interpretations of UNCLOS, an unwillingness by China to settle the dispute via legal dispute settlement procedures, and the inability of the countries involved to negotiate between themselves.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China bases its claims on historic documents that they argue show the disputed area as being under their administrative control for centuries. </a:t>
            </a:r>
          </a:p>
          <a:p>
            <a:endParaRPr lang="en-US" dirty="0" smtClean="0"/>
          </a:p>
          <a:p>
            <a:r>
              <a:rPr lang="en-US" dirty="0" smtClean="0"/>
              <a:t>The Philippine claim</a:t>
            </a:r>
            <a:r>
              <a:rPr lang="en-US" baseline="0" dirty="0" smtClean="0"/>
              <a:t> is </a:t>
            </a:r>
            <a:r>
              <a:rPr lang="en-US" dirty="0" smtClean="0"/>
              <a:t>based on their historical exploration in the area during the 1940s and 1950s, formalized in 1972</a:t>
            </a:r>
            <a:r>
              <a:rPr lang="en-US" baseline="0" dirty="0" smtClean="0"/>
              <a:t> when </a:t>
            </a:r>
            <a:r>
              <a:rPr lang="en-US" dirty="0" smtClean="0"/>
              <a:t>the Philippine legislature formally designated some 53 islands and shoals from the Spratly Islands chain as part of Palawan Province.</a:t>
            </a:r>
          </a:p>
          <a:p>
            <a:endParaRPr lang="en-US" dirty="0"/>
          </a:p>
        </p:txBody>
      </p:sp>
      <p:sp>
        <p:nvSpPr>
          <p:cNvPr id="4" name="Slide Number Placeholder 3"/>
          <p:cNvSpPr>
            <a:spLocks noGrp="1"/>
          </p:cNvSpPr>
          <p:nvPr>
            <p:ph type="sldNum" sz="quarter" idx="10"/>
          </p:nvPr>
        </p:nvSpPr>
        <p:spPr/>
        <p:txBody>
          <a:bodyPr/>
          <a:lstStyle/>
          <a:p>
            <a:fld id="{7CE744E8-E732-4B5A-96E5-6AF96262B14D}" type="slidenum">
              <a:rPr lang="en-US" smtClean="0"/>
              <a:t>16</a:t>
            </a:fld>
            <a:endParaRPr lang="en-US"/>
          </a:p>
        </p:txBody>
      </p:sp>
    </p:spTree>
    <p:extLst>
      <p:ext uri="{BB962C8B-B14F-4D97-AF65-F5344CB8AC3E}">
        <p14:creationId xmlns:p14="http://schemas.microsoft.com/office/powerpoint/2010/main" val="421774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China’s strategy has been to</a:t>
            </a:r>
            <a:r>
              <a:rPr lang="en-US" baseline="0" dirty="0" smtClean="0"/>
              <a:t> occupy reefs and shoals and </a:t>
            </a:r>
            <a:r>
              <a:rPr lang="en-US" dirty="0" smtClean="0"/>
              <a:t>build artificial islands with military installations,</a:t>
            </a:r>
            <a:r>
              <a:rPr lang="en-US" baseline="0" dirty="0" smtClean="0"/>
              <a:t> </a:t>
            </a:r>
            <a:r>
              <a:rPr lang="en-US" dirty="0" smtClean="0"/>
              <a:t>accelerating  construction in recent years. In the Chinese perspective, as a regional major power and country that is expanding its power projection to counter U.S. military presence in East Asian maritime areas, this is part</a:t>
            </a:r>
            <a:r>
              <a:rPr lang="en-US" baseline="0" dirty="0" smtClean="0"/>
              <a:t> of the strategy to fulfill control of the area up to the First Island Chain, as well as to gain control of territorial seas, expanding Chinese EEZ access. </a:t>
            </a:r>
          </a:p>
          <a:p>
            <a:endParaRPr lang="en-US" dirty="0" smtClean="0"/>
          </a:p>
          <a:p>
            <a:r>
              <a:rPr lang="en-US" dirty="0" smtClean="0"/>
              <a:t>As an illustration, this is Fiery Cross Reef in January 2006. </a:t>
            </a:r>
            <a:endParaRPr lang="en-US" dirty="0"/>
          </a:p>
        </p:txBody>
      </p:sp>
      <p:sp>
        <p:nvSpPr>
          <p:cNvPr id="4" name="Slide Number Placeholder 3"/>
          <p:cNvSpPr>
            <a:spLocks noGrp="1"/>
          </p:cNvSpPr>
          <p:nvPr>
            <p:ph type="sldNum" sz="quarter" idx="10"/>
          </p:nvPr>
        </p:nvSpPr>
        <p:spPr/>
        <p:txBody>
          <a:bodyPr/>
          <a:lstStyle/>
          <a:p>
            <a:fld id="{16F3904C-6B91-BC4D-8FA2-CCAE70AAD100}" type="slidenum">
              <a:rPr lang="en-US" smtClean="0"/>
              <a:t>17</a:t>
            </a:fld>
            <a:endParaRPr lang="en-US"/>
          </a:p>
        </p:txBody>
      </p:sp>
    </p:spTree>
    <p:extLst>
      <p:ext uri="{BB962C8B-B14F-4D97-AF65-F5344CB8AC3E}">
        <p14:creationId xmlns:p14="http://schemas.microsoft.com/office/powerpoint/2010/main" val="306957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Here is Fiery</a:t>
            </a:r>
            <a:r>
              <a:rPr lang="en-US" baseline="0" dirty="0" smtClean="0"/>
              <a:t> Cross Reef in January 2015. </a:t>
            </a:r>
            <a:endParaRPr lang="en-US" dirty="0"/>
          </a:p>
        </p:txBody>
      </p:sp>
      <p:sp>
        <p:nvSpPr>
          <p:cNvPr id="4" name="Slide Number Placeholder 3"/>
          <p:cNvSpPr>
            <a:spLocks noGrp="1"/>
          </p:cNvSpPr>
          <p:nvPr>
            <p:ph type="sldNum" sz="quarter" idx="10"/>
          </p:nvPr>
        </p:nvSpPr>
        <p:spPr/>
        <p:txBody>
          <a:bodyPr/>
          <a:lstStyle/>
          <a:p>
            <a:fld id="{7CE744E8-E732-4B5A-96E5-6AF96262B14D}" type="slidenum">
              <a:rPr lang="en-US" smtClean="0"/>
              <a:t>18</a:t>
            </a:fld>
            <a:endParaRPr lang="en-US"/>
          </a:p>
        </p:txBody>
      </p:sp>
    </p:spTree>
    <p:extLst>
      <p:ext uri="{BB962C8B-B14F-4D97-AF65-F5344CB8AC3E}">
        <p14:creationId xmlns:p14="http://schemas.microsoft.com/office/powerpoint/2010/main" val="58044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Fiery Cross in January</a:t>
            </a:r>
            <a:r>
              <a:rPr lang="en-US" baseline="0" dirty="0" smtClean="0"/>
              <a:t> 2018.</a:t>
            </a:r>
            <a:endParaRPr lang="en-US" dirty="0"/>
          </a:p>
        </p:txBody>
      </p:sp>
      <p:sp>
        <p:nvSpPr>
          <p:cNvPr id="4" name="Slide Number Placeholder 3"/>
          <p:cNvSpPr>
            <a:spLocks noGrp="1"/>
          </p:cNvSpPr>
          <p:nvPr>
            <p:ph type="sldNum" sz="quarter" idx="10"/>
          </p:nvPr>
        </p:nvSpPr>
        <p:spPr/>
        <p:txBody>
          <a:bodyPr/>
          <a:lstStyle/>
          <a:p>
            <a:fld id="{16F3904C-6B91-BC4D-8FA2-CCAE70AAD100}" type="slidenum">
              <a:rPr lang="en-US" smtClean="0"/>
              <a:t>19</a:t>
            </a:fld>
            <a:endParaRPr lang="en-US"/>
          </a:p>
        </p:txBody>
      </p:sp>
    </p:spTree>
    <p:extLst>
      <p:ext uri="{BB962C8B-B14F-4D97-AF65-F5344CB8AC3E}">
        <p14:creationId xmlns:p14="http://schemas.microsoft.com/office/powerpoint/2010/main" val="1111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359414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42F77-0D17-4107-9FD3-343D645FA781}"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106738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3046959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7572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136475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3940631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4280576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105527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262951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12874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288293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242F77-0D17-4107-9FD3-343D645FA781}"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39427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242F77-0D17-4107-9FD3-343D645FA781}"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353785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252170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264568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2242F77-0D17-4107-9FD3-343D645FA781}" type="datetimeFigureOut">
              <a:rPr lang="en-US" smtClean="0"/>
              <a:t>12/12/2018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4048026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42F77-0D17-4107-9FD3-343D645FA781}"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157A-BB2C-4EFE-AD86-092273F5B028}" type="slidenum">
              <a:rPr lang="en-US" smtClean="0"/>
              <a:t>‹#›</a:t>
            </a:fld>
            <a:endParaRPr lang="en-US"/>
          </a:p>
        </p:txBody>
      </p:sp>
    </p:spTree>
    <p:extLst>
      <p:ext uri="{BB962C8B-B14F-4D97-AF65-F5344CB8AC3E}">
        <p14:creationId xmlns:p14="http://schemas.microsoft.com/office/powerpoint/2010/main" val="168123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242F77-0D17-4107-9FD3-343D645FA781}" type="datetimeFigureOut">
              <a:rPr lang="en-US" smtClean="0"/>
              <a:t>12/12/2018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1B6157A-BB2C-4EFE-AD86-092273F5B028}" type="slidenum">
              <a:rPr lang="en-US" smtClean="0"/>
              <a:t>‹#›</a:t>
            </a:fld>
            <a:endParaRPr lang="en-US"/>
          </a:p>
        </p:txBody>
      </p:sp>
    </p:spTree>
    <p:extLst>
      <p:ext uri="{BB962C8B-B14F-4D97-AF65-F5344CB8AC3E}">
        <p14:creationId xmlns:p14="http://schemas.microsoft.com/office/powerpoint/2010/main" val="14583902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Territorial and Maritime Disputes</a:t>
            </a:r>
            <a:endParaRPr lang="en-US" dirty="0"/>
          </a:p>
        </p:txBody>
      </p:sp>
      <p:sp>
        <p:nvSpPr>
          <p:cNvPr id="3" name="Subtitle 2"/>
          <p:cNvSpPr>
            <a:spLocks noGrp="1"/>
          </p:cNvSpPr>
          <p:nvPr>
            <p:ph type="subTitle" idx="1"/>
          </p:nvPr>
        </p:nvSpPr>
        <p:spPr/>
        <p:txBody>
          <a:bodyPr/>
          <a:lstStyle/>
          <a:p>
            <a:r>
              <a:rPr lang="en-US" dirty="0" smtClean="0"/>
              <a:t>Krista Wiegand</a:t>
            </a:r>
          </a:p>
          <a:p>
            <a:r>
              <a:rPr lang="en-US" dirty="0" smtClean="0"/>
              <a:t>University of Tennessee</a:t>
            </a:r>
            <a:endParaRPr lang="en-US" dirty="0"/>
          </a:p>
        </p:txBody>
      </p:sp>
    </p:spTree>
    <p:extLst>
      <p:ext uri="{BB962C8B-B14F-4D97-AF65-F5344CB8AC3E}">
        <p14:creationId xmlns:p14="http://schemas.microsoft.com/office/powerpoint/2010/main" val="22325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War - Vasquez</a:t>
            </a:r>
            <a:endParaRPr lang="en-US" dirty="0"/>
          </a:p>
        </p:txBody>
      </p:sp>
      <p:sp>
        <p:nvSpPr>
          <p:cNvPr id="3" name="Content Placeholder 2"/>
          <p:cNvSpPr>
            <a:spLocks noGrp="1"/>
          </p:cNvSpPr>
          <p:nvPr>
            <p:ph idx="1"/>
          </p:nvPr>
        </p:nvSpPr>
        <p:spPr/>
        <p:txBody>
          <a:bodyPr/>
          <a:lstStyle/>
          <a:p>
            <a:r>
              <a:rPr lang="en-US" dirty="0" smtClean="0"/>
              <a:t>Paths to war, typical factors that build on each other</a:t>
            </a:r>
          </a:p>
          <a:p>
            <a:r>
              <a:rPr lang="en-US" dirty="0" smtClean="0"/>
              <a:t>Territorial dispute is at core of explanation</a:t>
            </a:r>
          </a:p>
          <a:p>
            <a:r>
              <a:rPr lang="en-US" dirty="0" smtClean="0"/>
              <a:t>Based on issues approach in conflict processes</a:t>
            </a:r>
          </a:p>
          <a:p>
            <a:r>
              <a:rPr lang="en-US" dirty="0" smtClean="0"/>
              <a:t>Each step increases threat perception, stubbornness, etc.</a:t>
            </a:r>
          </a:p>
          <a:p>
            <a:r>
              <a:rPr lang="en-US" dirty="0" smtClean="0"/>
              <a:t>The more factors, the more escalatory conflict becomes</a:t>
            </a:r>
          </a:p>
          <a:p>
            <a:endParaRPr lang="en-US" dirty="0"/>
          </a:p>
        </p:txBody>
      </p:sp>
    </p:spTree>
    <p:extLst>
      <p:ext uri="{BB962C8B-B14F-4D97-AF65-F5344CB8AC3E}">
        <p14:creationId xmlns:p14="http://schemas.microsoft.com/office/powerpoint/2010/main" val="11306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War</a:t>
            </a:r>
            <a:endParaRPr lang="en-US" dirty="0"/>
          </a:p>
        </p:txBody>
      </p:sp>
      <p:sp>
        <p:nvSpPr>
          <p:cNvPr id="3" name="Content Placeholder 2"/>
          <p:cNvSpPr>
            <a:spLocks noGrp="1"/>
          </p:cNvSpPr>
          <p:nvPr>
            <p:ph idx="1"/>
          </p:nvPr>
        </p:nvSpPr>
        <p:spPr/>
        <p:txBody>
          <a:bodyPr/>
          <a:lstStyle/>
          <a:p>
            <a:r>
              <a:rPr lang="en-US" dirty="0" smtClean="0"/>
              <a:t>Territory (.24)</a:t>
            </a:r>
          </a:p>
          <a:p>
            <a:r>
              <a:rPr lang="en-US" dirty="0" smtClean="0"/>
              <a:t>Territory + Rivalry</a:t>
            </a:r>
          </a:p>
          <a:p>
            <a:r>
              <a:rPr lang="en-US" dirty="0" smtClean="0"/>
              <a:t>Territory + Alliances</a:t>
            </a:r>
          </a:p>
          <a:p>
            <a:r>
              <a:rPr lang="en-US" dirty="0" smtClean="0"/>
              <a:t>Territory + Rivalry + Alliances</a:t>
            </a:r>
          </a:p>
          <a:p>
            <a:r>
              <a:rPr lang="en-US" dirty="0" smtClean="0"/>
              <a:t>Territory + Arms Races</a:t>
            </a:r>
          </a:p>
          <a:p>
            <a:r>
              <a:rPr lang="en-US" dirty="0" smtClean="0"/>
              <a:t>Territory + Rivalry + Arms Races</a:t>
            </a:r>
          </a:p>
          <a:p>
            <a:r>
              <a:rPr lang="en-US" dirty="0" smtClean="0"/>
              <a:t>Territory + Alliances + Arms Races</a:t>
            </a:r>
          </a:p>
          <a:p>
            <a:r>
              <a:rPr lang="en-US" dirty="0" smtClean="0"/>
              <a:t>Territory </a:t>
            </a:r>
            <a:r>
              <a:rPr lang="en-US" dirty="0"/>
              <a:t>+ </a:t>
            </a:r>
            <a:r>
              <a:rPr lang="en-US" dirty="0" smtClean="0"/>
              <a:t>Rivalry + Alliances </a:t>
            </a:r>
            <a:r>
              <a:rPr lang="en-US" dirty="0"/>
              <a:t>+ Arms </a:t>
            </a:r>
            <a:r>
              <a:rPr lang="en-US" dirty="0" smtClean="0"/>
              <a:t>Races (.63)</a:t>
            </a:r>
            <a:endParaRPr lang="en-US" dirty="0"/>
          </a:p>
          <a:p>
            <a:endParaRPr lang="en-US" dirty="0"/>
          </a:p>
        </p:txBody>
      </p:sp>
      <p:sp>
        <p:nvSpPr>
          <p:cNvPr id="4" name="Down Arrow 3"/>
          <p:cNvSpPr/>
          <p:nvPr/>
        </p:nvSpPr>
        <p:spPr>
          <a:xfrm>
            <a:off x="7418070" y="3188970"/>
            <a:ext cx="1143000" cy="1931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61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Territorial &amp; Maritime Disputes</a:t>
            </a:r>
            <a:endParaRPr lang="en-US" dirty="0"/>
          </a:p>
        </p:txBody>
      </p:sp>
      <p:sp>
        <p:nvSpPr>
          <p:cNvPr id="3" name="Content Placeholder 2"/>
          <p:cNvSpPr>
            <a:spLocks noGrp="1"/>
          </p:cNvSpPr>
          <p:nvPr>
            <p:ph idx="1"/>
          </p:nvPr>
        </p:nvSpPr>
        <p:spPr/>
        <p:txBody>
          <a:bodyPr/>
          <a:lstStyle/>
          <a:p>
            <a:r>
              <a:rPr lang="en-US" dirty="0" smtClean="0"/>
              <a:t>Conflict management</a:t>
            </a:r>
          </a:p>
          <a:p>
            <a:r>
              <a:rPr lang="en-US" dirty="0" smtClean="0"/>
              <a:t>Different types of conflict management – negotiations, mediation, arbitration, adjudication – ICJ</a:t>
            </a:r>
          </a:p>
          <a:p>
            <a:r>
              <a:rPr lang="en-US" dirty="0" smtClean="0"/>
              <a:t>Different factors influence strategy of conflict management</a:t>
            </a:r>
          </a:p>
          <a:p>
            <a:r>
              <a:rPr lang="en-US" dirty="0" smtClean="0"/>
              <a:t>Patterns examined by research helps disputants figure out which are the best methods of peaceful resolution</a:t>
            </a:r>
            <a:endParaRPr lang="en-US" dirty="0"/>
          </a:p>
        </p:txBody>
      </p:sp>
    </p:spTree>
    <p:extLst>
      <p:ext uri="{BB962C8B-B14F-4D97-AF65-F5344CB8AC3E}">
        <p14:creationId xmlns:p14="http://schemas.microsoft.com/office/powerpoint/2010/main" val="338509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rangini.files.wordpress.com/2015/08/red-china-west-phillipine-sea-aggression-map.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0401" y="0"/>
            <a:ext cx="8393922" cy="685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09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db.voanews.com/6BA68046-8DEB-46CC-8335-6CE988E4E91F_mw1024_s_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2300" y="0"/>
            <a:ext cx="8327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05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dn.static-economist.com/sites/default/files/images/2012/03/blogs/banyan/spratlys_20110312_asm96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744" y="964727"/>
            <a:ext cx="3638730" cy="4667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acdemocracy.org/wp-content/uploads/2014/05/20120428_asm9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360" y="964726"/>
            <a:ext cx="3834581" cy="466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046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ultimedia.scmp.com/south-china-sea-disputes-maps/assets/south-china-sea-map-back-pa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2516" y="1"/>
            <a:ext cx="91654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191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701040"/>
            <a:ext cx="9144000" cy="5455920"/>
          </a:xfrm>
          <a:prstGeom prst="rect">
            <a:avLst/>
          </a:prstGeom>
        </p:spPr>
      </p:pic>
    </p:spTree>
    <p:extLst>
      <p:ext uri="{BB962C8B-B14F-4D97-AF65-F5344CB8AC3E}">
        <p14:creationId xmlns:p14="http://schemas.microsoft.com/office/powerpoint/2010/main" val="1529674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atic01.nyt.com/images/2015/07/30/world/asia/what-china-has-been-building-in-the-south-china-sea-1438228514651/what-china-has-been-building-in-the-south-china-sea-1438228514651-facebookJumb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1895" y="1197461"/>
            <a:ext cx="8136044" cy="42603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1"/>
            <a:ext cx="9198429" cy="6817659"/>
          </a:xfrm>
          <a:prstGeom prst="rect">
            <a:avLst/>
          </a:prstGeom>
        </p:spPr>
      </p:pic>
    </p:spTree>
    <p:extLst>
      <p:ext uri="{BB962C8B-B14F-4D97-AF65-F5344CB8AC3E}">
        <p14:creationId xmlns:p14="http://schemas.microsoft.com/office/powerpoint/2010/main" val="1295824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0341"/>
            <a:ext cx="9144000" cy="6777318"/>
          </a:xfrm>
          <a:prstGeom prst="rect">
            <a:avLst/>
          </a:prstGeom>
        </p:spPr>
      </p:pic>
    </p:spTree>
    <p:extLst>
      <p:ext uri="{BB962C8B-B14F-4D97-AF65-F5344CB8AC3E}">
        <p14:creationId xmlns:p14="http://schemas.microsoft.com/office/powerpoint/2010/main" val="2143431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Approach</a:t>
            </a:r>
            <a:endParaRPr lang="en-US" dirty="0"/>
          </a:p>
        </p:txBody>
      </p:sp>
      <p:sp>
        <p:nvSpPr>
          <p:cNvPr id="3" name="Content Placeholder 2"/>
          <p:cNvSpPr>
            <a:spLocks noGrp="1"/>
          </p:cNvSpPr>
          <p:nvPr>
            <p:ph idx="1"/>
          </p:nvPr>
        </p:nvSpPr>
        <p:spPr/>
        <p:txBody>
          <a:bodyPr/>
          <a:lstStyle/>
          <a:p>
            <a:r>
              <a:rPr lang="en-US" dirty="0" smtClean="0"/>
              <a:t>Focus on issues at stake – different issues = different conflict patterns</a:t>
            </a:r>
          </a:p>
          <a:p>
            <a:r>
              <a:rPr lang="en-US" dirty="0" smtClean="0"/>
              <a:t>Does NOT treat all issues the same – territorial disputes are more severe than policy disputes</a:t>
            </a:r>
          </a:p>
          <a:p>
            <a:r>
              <a:rPr lang="en-US" dirty="0" smtClean="0"/>
              <a:t>Within issues, different salience – economic issues (oil) are more easily solved than ethnic issues (nationalism), which are more intractable</a:t>
            </a:r>
          </a:p>
          <a:p>
            <a:r>
              <a:rPr lang="en-US" dirty="0" smtClean="0"/>
              <a:t>Sacred territory, identity, religious value, historic legacy are more intractable </a:t>
            </a:r>
          </a:p>
          <a:p>
            <a:r>
              <a:rPr lang="en-US" dirty="0" smtClean="0"/>
              <a:t>Tangible and intangible value or salience determines intractability of conflict and success of conflict management</a:t>
            </a:r>
          </a:p>
          <a:p>
            <a:r>
              <a:rPr lang="en-US" dirty="0" smtClean="0"/>
              <a:t>Jerusalem – symbolic salience</a:t>
            </a:r>
          </a:p>
          <a:p>
            <a:endParaRPr lang="en-US" dirty="0"/>
          </a:p>
        </p:txBody>
      </p:sp>
    </p:spTree>
    <p:extLst>
      <p:ext uri="{BB962C8B-B14F-4D97-AF65-F5344CB8AC3E}">
        <p14:creationId xmlns:p14="http://schemas.microsoft.com/office/powerpoint/2010/main" val="65805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776" y="0"/>
            <a:ext cx="8052446" cy="6858000"/>
          </a:xfrm>
          <a:prstGeom prst="rect">
            <a:avLst/>
          </a:prstGeom>
        </p:spPr>
      </p:pic>
    </p:spTree>
    <p:extLst>
      <p:ext uri="{BB962C8B-B14F-4D97-AF65-F5344CB8AC3E}">
        <p14:creationId xmlns:p14="http://schemas.microsoft.com/office/powerpoint/2010/main" val="354127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4400" y="114301"/>
            <a:ext cx="7520390" cy="6729248"/>
          </a:xfrm>
          <a:prstGeom prst="rect">
            <a:avLst/>
          </a:prstGeom>
        </p:spPr>
      </p:pic>
    </p:spTree>
    <p:extLst>
      <p:ext uri="{BB962C8B-B14F-4D97-AF65-F5344CB8AC3E}">
        <p14:creationId xmlns:p14="http://schemas.microsoft.com/office/powerpoint/2010/main" val="129409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875" y="723900"/>
            <a:ext cx="9155416" cy="5092700"/>
          </a:xfrm>
          <a:prstGeom prst="rect">
            <a:avLst/>
          </a:prstGeom>
        </p:spPr>
      </p:pic>
    </p:spTree>
    <p:extLst>
      <p:ext uri="{BB962C8B-B14F-4D97-AF65-F5344CB8AC3E}">
        <p14:creationId xmlns:p14="http://schemas.microsoft.com/office/powerpoint/2010/main" val="3750424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215677"/>
            <a:ext cx="9144000" cy="6336632"/>
          </a:xfrm>
          <a:prstGeom prst="rect">
            <a:avLst/>
          </a:prstGeom>
        </p:spPr>
      </p:pic>
    </p:spTree>
    <p:extLst>
      <p:ext uri="{BB962C8B-B14F-4D97-AF65-F5344CB8AC3E}">
        <p14:creationId xmlns:p14="http://schemas.microsoft.com/office/powerpoint/2010/main" val="370933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maxcdn2.laprogressive.com/wp-content/uploads/2012/07/south-china-se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482" y="-37829"/>
            <a:ext cx="6882718" cy="68958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7566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156" y="1627293"/>
            <a:ext cx="8825657" cy="1915647"/>
          </a:xfrm>
        </p:spPr>
        <p:txBody>
          <a:bodyPr/>
          <a:lstStyle/>
          <a:p>
            <a:r>
              <a:rPr lang="en-US" dirty="0" smtClean="0"/>
              <a:t>Questions &amp; Discussion</a:t>
            </a:r>
            <a:endParaRPr lang="en-US" dirty="0"/>
          </a:p>
        </p:txBody>
      </p:sp>
    </p:spTree>
    <p:extLst>
      <p:ext uri="{BB962C8B-B14F-4D97-AF65-F5344CB8AC3E}">
        <p14:creationId xmlns:p14="http://schemas.microsoft.com/office/powerpoint/2010/main" val="283563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81200" y="544513"/>
            <a:ext cx="8229600" cy="603250"/>
          </a:xfrm>
        </p:spPr>
        <p:txBody>
          <a:bodyPr>
            <a:normAutofit fontScale="90000"/>
          </a:bodyPr>
          <a:lstStyle/>
          <a:p>
            <a:r>
              <a:rPr lang="en-US" altLang="en-US"/>
              <a:t>Territorial Disputes</a:t>
            </a:r>
          </a:p>
        </p:txBody>
      </p:sp>
      <p:sp>
        <p:nvSpPr>
          <p:cNvPr id="63491" name="Rectangle 3"/>
          <p:cNvSpPr>
            <a:spLocks noGrp="1" noChangeArrowheads="1"/>
          </p:cNvSpPr>
          <p:nvPr>
            <p:ph idx="1"/>
          </p:nvPr>
        </p:nvSpPr>
        <p:spPr/>
        <p:txBody>
          <a:bodyPr/>
          <a:lstStyle/>
          <a:p>
            <a:r>
              <a:rPr lang="en-US" altLang="en-US" dirty="0"/>
              <a:t>Most typical type of international dispute</a:t>
            </a:r>
          </a:p>
          <a:p>
            <a:r>
              <a:rPr lang="en-US" altLang="en-US" dirty="0"/>
              <a:t>#1 cause of MIDs and wars</a:t>
            </a:r>
          </a:p>
          <a:p>
            <a:r>
              <a:rPr lang="en-US" altLang="en-US" dirty="0"/>
              <a:t>Territorial tracts/islands or borders</a:t>
            </a:r>
          </a:p>
          <a:p>
            <a:r>
              <a:rPr lang="en-US" altLang="en-US" dirty="0" smtClean="0"/>
              <a:t>Land</a:t>
            </a:r>
          </a:p>
          <a:p>
            <a:r>
              <a:rPr lang="en-US" altLang="en-US" dirty="0" smtClean="0"/>
              <a:t>Borders </a:t>
            </a:r>
            <a:r>
              <a:rPr lang="en-US" altLang="en-US" dirty="0"/>
              <a:t>– disagreement about where border should </a:t>
            </a:r>
            <a:r>
              <a:rPr lang="en-US" altLang="en-US" dirty="0" smtClean="0"/>
              <a:t>lie</a:t>
            </a:r>
          </a:p>
          <a:p>
            <a:r>
              <a:rPr lang="en-US" altLang="en-US" dirty="0"/>
              <a:t>Islands - challenger state attempts to take territory for defender </a:t>
            </a:r>
            <a:r>
              <a:rPr lang="en-US" altLang="en-US" dirty="0" smtClean="0"/>
              <a:t>state</a:t>
            </a:r>
          </a:p>
          <a:p>
            <a:r>
              <a:rPr lang="en-US" altLang="en-US" dirty="0" smtClean="0"/>
              <a:t>Maritime boundaries </a:t>
            </a:r>
            <a:endParaRPr lang="en-US" altLang="en-US" dirty="0"/>
          </a:p>
        </p:txBody>
      </p:sp>
    </p:spTree>
    <p:extLst>
      <p:ext uri="{BB962C8B-B14F-4D97-AF65-F5344CB8AC3E}">
        <p14:creationId xmlns:p14="http://schemas.microsoft.com/office/powerpoint/2010/main" val="13596938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544513"/>
            <a:ext cx="8229600" cy="603250"/>
          </a:xfrm>
        </p:spPr>
        <p:txBody>
          <a:bodyPr>
            <a:normAutofit fontScale="90000"/>
          </a:bodyPr>
          <a:lstStyle/>
          <a:p>
            <a:r>
              <a:rPr lang="en-US" altLang="en-US"/>
              <a:t>Territorial Disputes</a:t>
            </a:r>
          </a:p>
        </p:txBody>
      </p:sp>
      <p:sp>
        <p:nvSpPr>
          <p:cNvPr id="64515" name="Rectangle 3"/>
          <p:cNvSpPr>
            <a:spLocks noGrp="1" noChangeArrowheads="1"/>
          </p:cNvSpPr>
          <p:nvPr>
            <p:ph idx="1"/>
          </p:nvPr>
        </p:nvSpPr>
        <p:spPr/>
        <p:txBody>
          <a:bodyPr/>
          <a:lstStyle/>
          <a:p>
            <a:r>
              <a:rPr lang="en-US" altLang="en-US" dirty="0" smtClean="0"/>
              <a:t>97 territorial disputes settled since 1945</a:t>
            </a:r>
          </a:p>
          <a:p>
            <a:r>
              <a:rPr lang="en-US" altLang="en-US" dirty="0" smtClean="0"/>
              <a:t>Currently 70 ongoing </a:t>
            </a:r>
            <a:r>
              <a:rPr lang="en-US" altLang="en-US" dirty="0"/>
              <a:t>disputes between </a:t>
            </a:r>
            <a:r>
              <a:rPr lang="en-US" altLang="en-US" dirty="0" smtClean="0"/>
              <a:t>states</a:t>
            </a:r>
          </a:p>
          <a:p>
            <a:r>
              <a:rPr lang="en-US" altLang="en-US" dirty="0" smtClean="0"/>
              <a:t>Middle East &amp; Africa experience most disputes </a:t>
            </a:r>
            <a:endParaRPr lang="en-US" altLang="en-US" dirty="0"/>
          </a:p>
          <a:p>
            <a:r>
              <a:rPr lang="en-US" altLang="en-US" dirty="0"/>
              <a:t>Well known border and territorial disputes: </a:t>
            </a:r>
          </a:p>
          <a:p>
            <a:pPr lvl="1"/>
            <a:r>
              <a:rPr lang="en-US" altLang="en-US" dirty="0" smtClean="0"/>
              <a:t>Kashmir</a:t>
            </a:r>
          </a:p>
          <a:p>
            <a:pPr lvl="1"/>
            <a:r>
              <a:rPr lang="en-US" altLang="en-US" dirty="0" smtClean="0"/>
              <a:t>Israel-Palestine</a:t>
            </a:r>
          </a:p>
          <a:p>
            <a:pPr lvl="1"/>
            <a:r>
              <a:rPr lang="en-US" altLang="en-US" dirty="0" smtClean="0"/>
              <a:t>Spratly Islands </a:t>
            </a:r>
          </a:p>
          <a:p>
            <a:pPr lvl="1"/>
            <a:r>
              <a:rPr lang="en-US" altLang="en-US" dirty="0" smtClean="0"/>
              <a:t>Falkland Islands</a:t>
            </a:r>
          </a:p>
          <a:p>
            <a:pPr lvl="1"/>
            <a:r>
              <a:rPr lang="en-US" altLang="en-US" dirty="0" smtClean="0"/>
              <a:t>Western </a:t>
            </a:r>
            <a:r>
              <a:rPr lang="en-US" altLang="en-US" dirty="0"/>
              <a:t>Sahara</a:t>
            </a:r>
          </a:p>
          <a:p>
            <a:r>
              <a:rPr lang="en-US" altLang="en-US" dirty="0"/>
              <a:t>Not all disputes are MIDs/war</a:t>
            </a:r>
          </a:p>
        </p:txBody>
      </p:sp>
    </p:spTree>
    <p:extLst>
      <p:ext uri="{BB962C8B-B14F-4D97-AF65-F5344CB8AC3E}">
        <p14:creationId xmlns:p14="http://schemas.microsoft.com/office/powerpoint/2010/main" val="4783548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Maritime Disputes</a:t>
            </a:r>
            <a:endParaRPr lang="en-US" dirty="0"/>
          </a:p>
        </p:txBody>
      </p:sp>
      <p:sp>
        <p:nvSpPr>
          <p:cNvPr id="3" name="Content Placeholder 2"/>
          <p:cNvSpPr>
            <a:spLocks noGrp="1"/>
          </p:cNvSpPr>
          <p:nvPr>
            <p:ph idx="1"/>
          </p:nvPr>
        </p:nvSpPr>
        <p:spPr/>
        <p:txBody>
          <a:bodyPr/>
          <a:lstStyle/>
          <a:p>
            <a:r>
              <a:rPr lang="en-US" altLang="en-US" dirty="0" smtClean="0"/>
              <a:t>Disputes about definition of maritime features – islands, rocks, shoals, reefs</a:t>
            </a:r>
          </a:p>
          <a:p>
            <a:r>
              <a:rPr lang="en-US" altLang="en-US" dirty="0" smtClean="0"/>
              <a:t>Legal access to territorial </a:t>
            </a:r>
            <a:r>
              <a:rPr lang="en-US" altLang="en-US" dirty="0"/>
              <a:t>waters, EEZ, continental </a:t>
            </a:r>
            <a:r>
              <a:rPr lang="en-US" altLang="en-US" dirty="0" smtClean="0"/>
              <a:t>shelf</a:t>
            </a:r>
          </a:p>
          <a:p>
            <a:r>
              <a:rPr lang="en-US" altLang="en-US" dirty="0" smtClean="0"/>
              <a:t>UNCLOS – “constitution of the sea”</a:t>
            </a:r>
          </a:p>
          <a:p>
            <a:r>
              <a:rPr lang="en-US" altLang="en-US" dirty="0" smtClean="0"/>
              <a:t>ITLOS, arbitration, negotiations – ongoing disputes</a:t>
            </a:r>
          </a:p>
          <a:p>
            <a:r>
              <a:rPr lang="en-US" altLang="en-US" dirty="0" smtClean="0"/>
              <a:t>South China Sea dispute</a:t>
            </a:r>
            <a:endParaRPr lang="en-US" altLang="en-US" dirty="0"/>
          </a:p>
          <a:p>
            <a:endParaRPr lang="en-US" dirty="0"/>
          </a:p>
        </p:txBody>
      </p:sp>
    </p:spTree>
    <p:extLst>
      <p:ext uri="{BB962C8B-B14F-4D97-AF65-F5344CB8AC3E}">
        <p14:creationId xmlns:p14="http://schemas.microsoft.com/office/powerpoint/2010/main" val="72720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24001" y="749300"/>
            <a:ext cx="9199241" cy="5335560"/>
          </a:xfrm>
        </p:spPr>
      </p:pic>
    </p:spTree>
    <p:extLst>
      <p:ext uri="{BB962C8B-B14F-4D97-AF65-F5344CB8AC3E}">
        <p14:creationId xmlns:p14="http://schemas.microsoft.com/office/powerpoint/2010/main" val="148402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smtClean="0"/>
              <a:t>Dividing Land by Identity</a:t>
            </a:r>
            <a:endParaRPr lang="en-US" altLang="en-US" dirty="0"/>
          </a:p>
        </p:txBody>
      </p:sp>
      <p:sp>
        <p:nvSpPr>
          <p:cNvPr id="66563" name="Rectangle 3"/>
          <p:cNvSpPr>
            <a:spLocks noGrp="1" noChangeArrowheads="1"/>
          </p:cNvSpPr>
          <p:nvPr>
            <p:ph idx="1"/>
          </p:nvPr>
        </p:nvSpPr>
        <p:spPr/>
        <p:txBody>
          <a:bodyPr/>
          <a:lstStyle/>
          <a:p>
            <a:r>
              <a:rPr lang="en-US" altLang="en-US" i="1" dirty="0"/>
              <a:t>Secession</a:t>
            </a:r>
            <a:r>
              <a:rPr lang="en-US" altLang="en-US" dirty="0"/>
              <a:t>: attempt by national group to achieve new statehood by taking territory of the status quo state (Palestine, </a:t>
            </a:r>
            <a:r>
              <a:rPr lang="en-US" altLang="en-US" dirty="0" smtClean="0"/>
              <a:t>Chechnya</a:t>
            </a:r>
            <a:r>
              <a:rPr lang="en-US" altLang="en-US" dirty="0"/>
              <a:t>)</a:t>
            </a:r>
          </a:p>
          <a:p>
            <a:r>
              <a:rPr lang="en-US" altLang="en-US" i="1" dirty="0"/>
              <a:t>Irredentism</a:t>
            </a:r>
            <a:r>
              <a:rPr lang="en-US" altLang="en-US" dirty="0"/>
              <a:t>: attempt by national group to join neighboring state by taking territory of the status quo state (Catholics in Northern Ireland</a:t>
            </a:r>
            <a:r>
              <a:rPr lang="en-US" altLang="en-US" dirty="0" smtClean="0"/>
              <a:t>)</a:t>
            </a:r>
          </a:p>
          <a:p>
            <a:r>
              <a:rPr lang="en-US" altLang="en-US" dirty="0" smtClean="0"/>
              <a:t>Independence movements, self-determination</a:t>
            </a:r>
          </a:p>
          <a:p>
            <a:r>
              <a:rPr lang="en-US" altLang="en-US" dirty="0" smtClean="0"/>
              <a:t>Partition – India/Pakistan-Bangladesh</a:t>
            </a:r>
            <a:r>
              <a:rPr lang="en-US" altLang="en-US" dirty="0"/>
              <a:t> </a:t>
            </a:r>
            <a:r>
              <a:rPr lang="en-US" altLang="en-US" dirty="0" smtClean="0"/>
              <a:t>– debated success</a:t>
            </a:r>
          </a:p>
          <a:p>
            <a:endParaRPr lang="en-US" altLang="en-US" dirty="0" smtClean="0"/>
          </a:p>
        </p:txBody>
      </p:sp>
    </p:spTree>
    <p:extLst>
      <p:ext uri="{BB962C8B-B14F-4D97-AF65-F5344CB8AC3E}">
        <p14:creationId xmlns:p14="http://schemas.microsoft.com/office/powerpoint/2010/main" val="38780952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Endurance of Territorial &amp; Maritime Disputes</a:t>
            </a:r>
            <a:endParaRPr lang="en-US" dirty="0"/>
          </a:p>
        </p:txBody>
      </p:sp>
      <p:sp>
        <p:nvSpPr>
          <p:cNvPr id="3" name="Content Placeholder 2"/>
          <p:cNvSpPr>
            <a:spLocks noGrp="1"/>
          </p:cNvSpPr>
          <p:nvPr>
            <p:ph idx="1"/>
          </p:nvPr>
        </p:nvSpPr>
        <p:spPr/>
        <p:txBody>
          <a:bodyPr/>
          <a:lstStyle/>
          <a:p>
            <a:r>
              <a:rPr lang="en-US" dirty="0" smtClean="0"/>
              <a:t>Difficult to resolve certain </a:t>
            </a:r>
            <a:r>
              <a:rPr lang="en-US" dirty="0"/>
              <a:t>types of disputes </a:t>
            </a:r>
            <a:endParaRPr lang="en-US" dirty="0" smtClean="0"/>
          </a:p>
          <a:p>
            <a:r>
              <a:rPr lang="en-US" dirty="0" smtClean="0"/>
              <a:t>Nationalist, ethnic, religious identity – highly intractable</a:t>
            </a:r>
            <a:endParaRPr lang="en-US" dirty="0"/>
          </a:p>
          <a:p>
            <a:r>
              <a:rPr lang="en-US" dirty="0" smtClean="0"/>
              <a:t>Disputes can be used for bargaining leverage purposes</a:t>
            </a:r>
          </a:p>
          <a:p>
            <a:r>
              <a:rPr lang="en-US" dirty="0" smtClean="0"/>
              <a:t>Very costly – interference in diplomatic relations, trade relations, inability to access natural resources, insecure borders, high tensions, security dilemma, arms buildups </a:t>
            </a:r>
          </a:p>
          <a:p>
            <a:endParaRPr lang="en-US" dirty="0"/>
          </a:p>
        </p:txBody>
      </p:sp>
    </p:spTree>
    <p:extLst>
      <p:ext uri="{BB962C8B-B14F-4D97-AF65-F5344CB8AC3E}">
        <p14:creationId xmlns:p14="http://schemas.microsoft.com/office/powerpoint/2010/main" val="204775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Armed Conflict in Territorial Disputes</a:t>
            </a:r>
            <a:endParaRPr lang="en-US" dirty="0"/>
          </a:p>
        </p:txBody>
      </p:sp>
      <p:sp>
        <p:nvSpPr>
          <p:cNvPr id="3" name="Content Placeholder 2"/>
          <p:cNvSpPr>
            <a:spLocks noGrp="1"/>
          </p:cNvSpPr>
          <p:nvPr>
            <p:ph idx="1"/>
          </p:nvPr>
        </p:nvSpPr>
        <p:spPr/>
        <p:txBody>
          <a:bodyPr/>
          <a:lstStyle/>
          <a:p>
            <a:r>
              <a:rPr lang="en-US" dirty="0" smtClean="0"/>
              <a:t>Strategic value, nationalist/ethnic value </a:t>
            </a:r>
          </a:p>
          <a:p>
            <a:r>
              <a:rPr lang="en-US" dirty="0" smtClean="0"/>
              <a:t>Contiguity</a:t>
            </a:r>
          </a:p>
          <a:p>
            <a:r>
              <a:rPr lang="en-US" dirty="0" smtClean="0"/>
              <a:t>Rivalry</a:t>
            </a:r>
          </a:p>
          <a:p>
            <a:r>
              <a:rPr lang="en-US" dirty="0" smtClean="0"/>
              <a:t>Military power parity</a:t>
            </a:r>
          </a:p>
          <a:p>
            <a:r>
              <a:rPr lang="en-US" dirty="0" smtClean="0"/>
              <a:t>Non-democratic dyads</a:t>
            </a:r>
          </a:p>
          <a:p>
            <a:endParaRPr lang="en-US" dirty="0"/>
          </a:p>
          <a:p>
            <a:r>
              <a:rPr lang="en-US" dirty="0" smtClean="0"/>
              <a:t>“Steps to war” - Vasquez</a:t>
            </a:r>
          </a:p>
          <a:p>
            <a:endParaRPr lang="en-US" dirty="0" smtClean="0"/>
          </a:p>
          <a:p>
            <a:endParaRPr lang="en-US" dirty="0"/>
          </a:p>
        </p:txBody>
      </p:sp>
    </p:spTree>
    <p:extLst>
      <p:ext uri="{BB962C8B-B14F-4D97-AF65-F5344CB8AC3E}">
        <p14:creationId xmlns:p14="http://schemas.microsoft.com/office/powerpoint/2010/main" val="1023875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4345</TotalTime>
  <Words>1526</Words>
  <Application>Microsoft Office PowerPoint</Application>
  <PresentationFormat>Widescreen</PresentationFormat>
  <Paragraphs>119</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Ion</vt:lpstr>
      <vt:lpstr>Territorial and Maritime Disputes</vt:lpstr>
      <vt:lpstr>Issues Approach</vt:lpstr>
      <vt:lpstr>Territorial Disputes</vt:lpstr>
      <vt:lpstr>Territorial Disputes</vt:lpstr>
      <vt:lpstr>Maritime Disputes</vt:lpstr>
      <vt:lpstr>PowerPoint Presentation</vt:lpstr>
      <vt:lpstr>Dividing Land by Identity</vt:lpstr>
      <vt:lpstr>Endurance of Territorial &amp; Maritime Disputes</vt:lpstr>
      <vt:lpstr>Armed Conflict in Territorial Disputes</vt:lpstr>
      <vt:lpstr>Steps to War - Vasquez</vt:lpstr>
      <vt:lpstr>Steps to War</vt:lpstr>
      <vt:lpstr>Resolving Territorial &amp; Maritime Disputes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Discussion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Territorial and Maritime Disputes</dc:title>
  <dc:creator>Wiegand, Krista</dc:creator>
  <cp:lastModifiedBy>Gretchen Peterec</cp:lastModifiedBy>
  <cp:revision>12</cp:revision>
  <dcterms:created xsi:type="dcterms:W3CDTF">2018-10-22T18:58:04Z</dcterms:created>
  <dcterms:modified xsi:type="dcterms:W3CDTF">2018-12-12T21:14:48Z</dcterms:modified>
</cp:coreProperties>
</file>