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0"/>
  </p:notesMasterIdLst>
  <p:sldIdLst>
    <p:sldId id="256" r:id="rId2"/>
    <p:sldId id="257" r:id="rId3"/>
    <p:sldId id="261" r:id="rId4"/>
    <p:sldId id="262" r:id="rId5"/>
    <p:sldId id="258" r:id="rId6"/>
    <p:sldId id="276" r:id="rId7"/>
    <p:sldId id="275" r:id="rId8"/>
    <p:sldId id="260" r:id="rId9"/>
    <p:sldId id="259" r:id="rId10"/>
    <p:sldId id="266" r:id="rId11"/>
    <p:sldId id="272" r:id="rId12"/>
    <p:sldId id="268" r:id="rId13"/>
    <p:sldId id="269" r:id="rId14"/>
    <p:sldId id="270" r:id="rId15"/>
    <p:sldId id="273" r:id="rId16"/>
    <p:sldId id="267" r:id="rId17"/>
    <p:sldId id="274"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068" autoAdjust="0"/>
  </p:normalViewPr>
  <p:slideViewPr>
    <p:cSldViewPr snapToGrid="0">
      <p:cViewPr varScale="1">
        <p:scale>
          <a:sx n="78" d="100"/>
          <a:sy n="78"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A2BAEA-0D6A-413A-8C34-DA55B6684BFE}"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AEF500-3A62-4144-8745-2749F14D1E6E}" type="slidenum">
              <a:rPr lang="en-US" smtClean="0"/>
              <a:t>‹#›</a:t>
            </a:fld>
            <a:endParaRPr lang="en-US"/>
          </a:p>
        </p:txBody>
      </p:sp>
    </p:spTree>
    <p:extLst>
      <p:ext uri="{BB962C8B-B14F-4D97-AF65-F5344CB8AC3E}">
        <p14:creationId xmlns:p14="http://schemas.microsoft.com/office/powerpoint/2010/main" val="2277261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is conflict processes? What is conflict management? In this session, we will examine the different approaches used to research and teach about international conflict, civil wars, and other forms of political violence in the world. First, we’ll talk about the difference between security studies, peace studies, and conflict processes and the different research approaches and topics that can be taught in the classroom stemming from each of these subfields. Then we’ll dive into the stages of conflict processes, also known as conflict management, and the topics that can be taught in IR courses about armed conflict and international disputes. We will next examine trends in the study of international and civil conflict, particularly the increase in teaching and research about civil wars and terrorism, and how narrow or broad courses about armed conflict should be. </a:t>
            </a:r>
            <a:endParaRPr lang="en-US" dirty="0"/>
          </a:p>
        </p:txBody>
      </p:sp>
      <p:sp>
        <p:nvSpPr>
          <p:cNvPr id="4" name="Slide Number Placeholder 3"/>
          <p:cNvSpPr>
            <a:spLocks noGrp="1"/>
          </p:cNvSpPr>
          <p:nvPr>
            <p:ph type="sldNum" sz="quarter" idx="10"/>
          </p:nvPr>
        </p:nvSpPr>
        <p:spPr/>
        <p:txBody>
          <a:bodyPr/>
          <a:lstStyle/>
          <a:p>
            <a:fld id="{00AEF500-3A62-4144-8745-2749F14D1E6E}" type="slidenum">
              <a:rPr lang="en-US" smtClean="0"/>
              <a:t>2</a:t>
            </a:fld>
            <a:endParaRPr lang="en-US"/>
          </a:p>
        </p:txBody>
      </p:sp>
    </p:spTree>
    <p:extLst>
      <p:ext uri="{BB962C8B-B14F-4D97-AF65-F5344CB8AC3E}">
        <p14:creationId xmlns:p14="http://schemas.microsoft.com/office/powerpoint/2010/main" val="1974762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AEF500-3A62-4144-8745-2749F14D1E6E}" type="slidenum">
              <a:rPr lang="en-US" smtClean="0"/>
              <a:t>13</a:t>
            </a:fld>
            <a:endParaRPr lang="en-US"/>
          </a:p>
        </p:txBody>
      </p:sp>
    </p:spTree>
    <p:extLst>
      <p:ext uri="{BB962C8B-B14F-4D97-AF65-F5344CB8AC3E}">
        <p14:creationId xmlns:p14="http://schemas.microsoft.com/office/powerpoint/2010/main" val="3566010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70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1608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62464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541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960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2857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375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6452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106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418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383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0027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577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8689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759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371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19304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Conflict Processes	</a:t>
            </a:r>
            <a:endParaRPr lang="en-US" dirty="0"/>
          </a:p>
        </p:txBody>
      </p:sp>
      <p:sp>
        <p:nvSpPr>
          <p:cNvPr id="3" name="Subtitle 2"/>
          <p:cNvSpPr>
            <a:spLocks noGrp="1"/>
          </p:cNvSpPr>
          <p:nvPr>
            <p:ph type="subTitle" idx="1"/>
          </p:nvPr>
        </p:nvSpPr>
        <p:spPr/>
        <p:txBody>
          <a:bodyPr/>
          <a:lstStyle/>
          <a:p>
            <a:r>
              <a:rPr lang="en-US" dirty="0" smtClean="0"/>
              <a:t>Dr. Krista Wiegand</a:t>
            </a:r>
          </a:p>
          <a:p>
            <a:r>
              <a:rPr lang="en-US" dirty="0" smtClean="0"/>
              <a:t>University of Tennessee</a:t>
            </a:r>
            <a:endParaRPr lang="en-US" dirty="0"/>
          </a:p>
        </p:txBody>
      </p:sp>
    </p:spTree>
    <p:extLst>
      <p:ext uri="{BB962C8B-B14F-4D97-AF65-F5344CB8AC3E}">
        <p14:creationId xmlns:p14="http://schemas.microsoft.com/office/powerpoint/2010/main" val="1812016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Management</a:t>
            </a:r>
            <a:endParaRPr lang="en-US" dirty="0"/>
          </a:p>
        </p:txBody>
      </p:sp>
      <p:sp>
        <p:nvSpPr>
          <p:cNvPr id="3" name="Content Placeholder 2"/>
          <p:cNvSpPr>
            <a:spLocks noGrp="1"/>
          </p:cNvSpPr>
          <p:nvPr>
            <p:ph idx="1"/>
          </p:nvPr>
        </p:nvSpPr>
        <p:spPr/>
        <p:txBody>
          <a:bodyPr/>
          <a:lstStyle/>
          <a:p>
            <a:r>
              <a:rPr lang="en-US" dirty="0" smtClean="0"/>
              <a:t>Focus on how to deal with severity and frequency of international disputes, civil wars, armed conflicts</a:t>
            </a:r>
          </a:p>
          <a:p>
            <a:r>
              <a:rPr lang="en-US" dirty="0" smtClean="0"/>
              <a:t>Negotiation, mediation, interstate bargaining</a:t>
            </a:r>
          </a:p>
          <a:p>
            <a:r>
              <a:rPr lang="en-US" dirty="0" smtClean="0"/>
              <a:t>Emphasis on rationalist bargaining model </a:t>
            </a:r>
          </a:p>
          <a:p>
            <a:r>
              <a:rPr lang="en-US" dirty="0" smtClean="0"/>
              <a:t>Growth of quantitative data sets about civil wars, mediation, interstate disputes and wars</a:t>
            </a:r>
          </a:p>
          <a:p>
            <a:r>
              <a:rPr lang="en-US" dirty="0"/>
              <a:t>1990s-2000s – huge increase in focus on conflict management of armed </a:t>
            </a:r>
            <a:r>
              <a:rPr lang="en-US" dirty="0" smtClean="0"/>
              <a:t>conflict</a:t>
            </a:r>
          </a:p>
          <a:p>
            <a:r>
              <a:rPr lang="en-US" dirty="0" smtClean="0"/>
              <a:t>Study of the strategy of peaceful attempts to resolve contentious issues </a:t>
            </a:r>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88571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Armed Conflict</a:t>
            </a:r>
            <a:endParaRPr lang="en-US" dirty="0"/>
          </a:p>
        </p:txBody>
      </p:sp>
      <p:sp>
        <p:nvSpPr>
          <p:cNvPr id="3" name="Content Placeholder 2"/>
          <p:cNvSpPr>
            <a:spLocks noGrp="1"/>
          </p:cNvSpPr>
          <p:nvPr>
            <p:ph idx="1"/>
          </p:nvPr>
        </p:nvSpPr>
        <p:spPr>
          <a:xfrm>
            <a:off x="677334" y="1684421"/>
            <a:ext cx="8596668" cy="4356941"/>
          </a:xfrm>
        </p:spPr>
        <p:txBody>
          <a:bodyPr>
            <a:normAutofit/>
          </a:bodyPr>
          <a:lstStyle/>
          <a:p>
            <a:r>
              <a:rPr lang="en-US" dirty="0" smtClean="0"/>
              <a:t>Armed conflict  =</a:t>
            </a:r>
            <a:r>
              <a:rPr lang="en-US" dirty="0"/>
              <a:t> </a:t>
            </a:r>
            <a:r>
              <a:rPr lang="en-US" dirty="0" smtClean="0"/>
              <a:t>at least 25 battle related deaths in any given year</a:t>
            </a:r>
          </a:p>
          <a:p>
            <a:r>
              <a:rPr lang="en-US" dirty="0" smtClean="0"/>
              <a:t>War = at least 1,000 battle deaths overall</a:t>
            </a:r>
          </a:p>
          <a:p>
            <a:r>
              <a:rPr lang="en-US" dirty="0"/>
              <a:t>UCDP/PRIO/COW datasets</a:t>
            </a:r>
          </a:p>
          <a:p>
            <a:endParaRPr lang="en-US" dirty="0"/>
          </a:p>
          <a:p>
            <a:r>
              <a:rPr lang="en-US" dirty="0"/>
              <a:t>Study of causes, escalation, duration, termination of war and conflict</a:t>
            </a:r>
          </a:p>
          <a:p>
            <a:r>
              <a:rPr lang="en-US" dirty="0"/>
              <a:t>Study of disputes turning into armed conflict</a:t>
            </a:r>
          </a:p>
          <a:p>
            <a:endParaRPr lang="en-US" dirty="0"/>
          </a:p>
        </p:txBody>
      </p:sp>
    </p:spTree>
    <p:extLst>
      <p:ext uri="{BB962C8B-B14F-4D97-AF65-F5344CB8AC3E}">
        <p14:creationId xmlns:p14="http://schemas.microsoft.com/office/powerpoint/2010/main" val="1806684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approaches to teaching</a:t>
            </a:r>
            <a:endParaRPr lang="en-US" dirty="0"/>
          </a:p>
        </p:txBody>
      </p:sp>
      <p:sp>
        <p:nvSpPr>
          <p:cNvPr id="3" name="Content Placeholder 2"/>
          <p:cNvSpPr>
            <a:spLocks noGrp="1"/>
          </p:cNvSpPr>
          <p:nvPr>
            <p:ph idx="1"/>
          </p:nvPr>
        </p:nvSpPr>
        <p:spPr/>
        <p:txBody>
          <a:bodyPr/>
          <a:lstStyle/>
          <a:p>
            <a:r>
              <a:rPr lang="en-US" dirty="0" smtClean="0"/>
              <a:t>2 distinct strategies of teaching conflict processes:</a:t>
            </a:r>
          </a:p>
          <a:p>
            <a:pPr marL="0" indent="0">
              <a:buNone/>
            </a:pPr>
            <a:endParaRPr lang="en-US" dirty="0" smtClean="0"/>
          </a:p>
          <a:p>
            <a:r>
              <a:rPr lang="en-US" dirty="0" smtClean="0"/>
              <a:t>1) Causes/onset of armed conflict </a:t>
            </a:r>
          </a:p>
          <a:p>
            <a:pPr lvl="1"/>
            <a:r>
              <a:rPr lang="en-US" dirty="0" smtClean="0"/>
              <a:t>Focus on factors/independent variables that explain conflict/political violence – Why do wars/armed conflict/political violence occur? </a:t>
            </a:r>
          </a:p>
          <a:p>
            <a:r>
              <a:rPr lang="en-US" dirty="0" smtClean="0"/>
              <a:t>2) Conflict management</a:t>
            </a:r>
          </a:p>
          <a:p>
            <a:pPr lvl="1"/>
            <a:r>
              <a:rPr lang="en-US" dirty="0" smtClean="0"/>
              <a:t>Focus on dependent variables that are explained by factors in IR – Which factors determine the success of conflict management? </a:t>
            </a:r>
          </a:p>
        </p:txBody>
      </p:sp>
    </p:spTree>
    <p:extLst>
      <p:ext uri="{BB962C8B-B14F-4D97-AF65-F5344CB8AC3E}">
        <p14:creationId xmlns:p14="http://schemas.microsoft.com/office/powerpoint/2010/main" val="2463226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War </a:t>
            </a:r>
            <a:endParaRPr lang="en-US" dirty="0"/>
          </a:p>
        </p:txBody>
      </p:sp>
      <p:sp>
        <p:nvSpPr>
          <p:cNvPr id="3" name="Content Placeholder 2"/>
          <p:cNvSpPr>
            <a:spLocks noGrp="1"/>
          </p:cNvSpPr>
          <p:nvPr>
            <p:ph idx="1"/>
          </p:nvPr>
        </p:nvSpPr>
        <p:spPr>
          <a:xfrm>
            <a:off x="677334" y="1576137"/>
            <a:ext cx="8596668" cy="4465225"/>
          </a:xfrm>
        </p:spPr>
        <p:txBody>
          <a:bodyPr/>
          <a:lstStyle/>
          <a:p>
            <a:r>
              <a:rPr lang="en-US" dirty="0" smtClean="0"/>
              <a:t>Structure of the international system – power politics, realism, polarity, balance of power</a:t>
            </a:r>
          </a:p>
          <a:p>
            <a:r>
              <a:rPr lang="en-US" dirty="0" smtClean="0"/>
              <a:t>Anarchy, arms races, security dilemma</a:t>
            </a:r>
          </a:p>
          <a:p>
            <a:r>
              <a:rPr lang="en-US" dirty="0" smtClean="0"/>
              <a:t>Alliances – balancing, </a:t>
            </a:r>
            <a:r>
              <a:rPr lang="en-US" dirty="0" err="1" smtClean="0"/>
              <a:t>bandwagoning</a:t>
            </a:r>
            <a:endParaRPr lang="en-US" dirty="0" smtClean="0"/>
          </a:p>
          <a:p>
            <a:r>
              <a:rPr lang="en-US" dirty="0" smtClean="0"/>
              <a:t>Territorial &amp; issue related disputes – issues approach, territorial and maritime disputes, contentious issues</a:t>
            </a:r>
          </a:p>
          <a:p>
            <a:r>
              <a:rPr lang="en-US" dirty="0" smtClean="0"/>
              <a:t>Steps to war – contiguity, rivalry, territorial disputes, issues approach</a:t>
            </a:r>
          </a:p>
          <a:p>
            <a:r>
              <a:rPr lang="en-US" dirty="0" smtClean="0"/>
              <a:t>Rivalry – types of rivalries, duration, evolution, termination of rivalry</a:t>
            </a:r>
          </a:p>
          <a:p>
            <a:r>
              <a:rPr lang="en-US" dirty="0" smtClean="0"/>
              <a:t>Democratic peace – regime type, normative &amp; structural factors of democratic regimes, Kantian peace</a:t>
            </a:r>
          </a:p>
          <a:p>
            <a:r>
              <a:rPr lang="en-US" dirty="0" smtClean="0"/>
              <a:t>Economics – capitalism &amp; war/peace, interdependence, international trade, sanctions, and war </a:t>
            </a:r>
          </a:p>
          <a:p>
            <a:endParaRPr lang="en-US" dirty="0"/>
          </a:p>
        </p:txBody>
      </p:sp>
    </p:spTree>
    <p:extLst>
      <p:ext uri="{BB962C8B-B14F-4D97-AF65-F5344CB8AC3E}">
        <p14:creationId xmlns:p14="http://schemas.microsoft.com/office/powerpoint/2010/main" val="3094327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War</a:t>
            </a:r>
            <a:endParaRPr lang="en-US" dirty="0"/>
          </a:p>
        </p:txBody>
      </p:sp>
      <p:sp>
        <p:nvSpPr>
          <p:cNvPr id="3" name="Content Placeholder 2"/>
          <p:cNvSpPr>
            <a:spLocks noGrp="1"/>
          </p:cNvSpPr>
          <p:nvPr>
            <p:ph idx="1"/>
          </p:nvPr>
        </p:nvSpPr>
        <p:spPr>
          <a:xfrm>
            <a:off x="677334" y="1491917"/>
            <a:ext cx="8596668" cy="4549446"/>
          </a:xfrm>
        </p:spPr>
        <p:txBody>
          <a:bodyPr>
            <a:normAutofit/>
          </a:bodyPr>
          <a:lstStyle/>
          <a:p>
            <a:r>
              <a:rPr lang="en-US" dirty="0" smtClean="0"/>
              <a:t>Domestic politics – domestic audience costs, leader survival, political accountability, two-level game</a:t>
            </a:r>
          </a:p>
          <a:p>
            <a:r>
              <a:rPr lang="en-US" dirty="0" smtClean="0"/>
              <a:t>Misperceptions – under/over-estimations of capabilities, intentions, resolve, etc., psychological factors</a:t>
            </a:r>
          </a:p>
          <a:p>
            <a:r>
              <a:rPr lang="en-US" dirty="0" smtClean="0"/>
              <a:t>Crisis bargaining &amp; coercive diplomacy – bargaining model, rationality, crises, diplomacy</a:t>
            </a:r>
          </a:p>
          <a:p>
            <a:r>
              <a:rPr lang="en-US" dirty="0" smtClean="0"/>
              <a:t>Conventional deterrence – deterrence strategy, conventional weapons</a:t>
            </a:r>
          </a:p>
          <a:p>
            <a:r>
              <a:rPr lang="en-US" dirty="0" smtClean="0"/>
              <a:t>Nuclear weapons &amp; deterrence – nuclear proliferation, MAD, realism</a:t>
            </a:r>
          </a:p>
          <a:p>
            <a:r>
              <a:rPr lang="en-US" dirty="0" smtClean="0"/>
              <a:t>Diversionary use of force – diversionary war, domestic politics, rally around the flag</a:t>
            </a:r>
          </a:p>
          <a:p>
            <a:r>
              <a:rPr lang="en-US" dirty="0" smtClean="0"/>
              <a:t>Civil wars &amp; ethnic conflict – ethnic war, genocide, conflict resolution, partition, peacekeeping</a:t>
            </a:r>
          </a:p>
          <a:p>
            <a:pPr marL="0" indent="0">
              <a:buNone/>
            </a:pPr>
            <a:endParaRPr lang="en-US" dirty="0"/>
          </a:p>
        </p:txBody>
      </p:sp>
    </p:spTree>
    <p:extLst>
      <p:ext uri="{BB962C8B-B14F-4D97-AF65-F5344CB8AC3E}">
        <p14:creationId xmlns:p14="http://schemas.microsoft.com/office/powerpoint/2010/main" val="3485531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Dangerous Dyads (Bremer)</a:t>
            </a:r>
            <a:endParaRPr lang="en-US" dirty="0"/>
          </a:p>
        </p:txBody>
      </p:sp>
      <p:sp>
        <p:nvSpPr>
          <p:cNvPr id="3" name="Content Placeholder 2"/>
          <p:cNvSpPr>
            <a:spLocks noGrp="1"/>
          </p:cNvSpPr>
          <p:nvPr>
            <p:ph idx="1"/>
          </p:nvPr>
        </p:nvSpPr>
        <p:spPr/>
        <p:txBody>
          <a:bodyPr/>
          <a:lstStyle/>
          <a:p>
            <a:r>
              <a:rPr lang="en-US" dirty="0" smtClean="0"/>
              <a:t>Most important factors of war: </a:t>
            </a:r>
          </a:p>
          <a:p>
            <a:endParaRPr lang="en-US" dirty="0"/>
          </a:p>
          <a:p>
            <a:r>
              <a:rPr lang="en-US" dirty="0" smtClean="0"/>
              <a:t>Contiguity</a:t>
            </a:r>
          </a:p>
          <a:p>
            <a:r>
              <a:rPr lang="en-US" dirty="0" smtClean="0"/>
              <a:t>Absence of alliance</a:t>
            </a:r>
          </a:p>
          <a:p>
            <a:r>
              <a:rPr lang="en-US" dirty="0" smtClean="0"/>
              <a:t>Absence of advanced economy</a:t>
            </a:r>
          </a:p>
          <a:p>
            <a:r>
              <a:rPr lang="en-US" dirty="0" smtClean="0"/>
              <a:t>Absence of democracy</a:t>
            </a:r>
          </a:p>
          <a:p>
            <a:r>
              <a:rPr lang="en-US" dirty="0" smtClean="0"/>
              <a:t>Absence of overwhelming power preponderance</a:t>
            </a:r>
          </a:p>
          <a:p>
            <a:r>
              <a:rPr lang="en-US" dirty="0" smtClean="0"/>
              <a:t>Major power </a:t>
            </a:r>
          </a:p>
          <a:p>
            <a:endParaRPr lang="en-US" dirty="0" smtClean="0"/>
          </a:p>
          <a:p>
            <a:endParaRPr lang="en-US" dirty="0"/>
          </a:p>
          <a:p>
            <a:endParaRPr lang="en-US" dirty="0"/>
          </a:p>
        </p:txBody>
      </p:sp>
    </p:spTree>
    <p:extLst>
      <p:ext uri="{BB962C8B-B14F-4D97-AF65-F5344CB8AC3E}">
        <p14:creationId xmlns:p14="http://schemas.microsoft.com/office/powerpoint/2010/main" val="3460100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Types of settlement</a:t>
            </a:r>
          </a:p>
          <a:p>
            <a:r>
              <a:rPr lang="en-US" dirty="0" smtClean="0"/>
              <a:t>Bilateral negotiations</a:t>
            </a:r>
          </a:p>
          <a:p>
            <a:r>
              <a:rPr lang="en-US" dirty="0" smtClean="0"/>
              <a:t>Non-binding third party methods - mediation</a:t>
            </a:r>
            <a:r>
              <a:rPr lang="en-US" dirty="0"/>
              <a:t>, </a:t>
            </a:r>
            <a:r>
              <a:rPr lang="en-US" dirty="0" smtClean="0"/>
              <a:t>conciliation</a:t>
            </a:r>
          </a:p>
          <a:p>
            <a:r>
              <a:rPr lang="en-US" dirty="0" smtClean="0"/>
              <a:t>Legal, binding third party methods – arbitration, adjudication</a:t>
            </a:r>
          </a:p>
          <a:p>
            <a:r>
              <a:rPr lang="en-US" dirty="0" smtClean="0"/>
              <a:t>Success of settlement attempts</a:t>
            </a:r>
          </a:p>
          <a:p>
            <a:r>
              <a:rPr lang="en-US" dirty="0"/>
              <a:t>Study of termination, duration, intensity of armed conflict</a:t>
            </a:r>
          </a:p>
          <a:p>
            <a:r>
              <a:rPr lang="en-US" dirty="0"/>
              <a:t>Third party intervention – military, humanitarian</a:t>
            </a:r>
          </a:p>
          <a:p>
            <a:r>
              <a:rPr lang="en-US" dirty="0"/>
              <a:t>Peacekeeping</a:t>
            </a:r>
          </a:p>
          <a:p>
            <a:r>
              <a:rPr lang="en-US" dirty="0"/>
              <a:t>Peacebuilding </a:t>
            </a:r>
          </a:p>
          <a:p>
            <a:r>
              <a:rPr lang="en-US" dirty="0"/>
              <a:t>Humanitarian </a:t>
            </a:r>
            <a:r>
              <a:rPr lang="en-US" dirty="0" smtClean="0"/>
              <a:t>aid</a:t>
            </a:r>
            <a:endParaRPr lang="en-US" dirty="0"/>
          </a:p>
        </p:txBody>
      </p:sp>
    </p:spTree>
    <p:extLst>
      <p:ext uri="{BB962C8B-B14F-4D97-AF65-F5344CB8AC3E}">
        <p14:creationId xmlns:p14="http://schemas.microsoft.com/office/powerpoint/2010/main" val="2437538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lstStyle/>
          <a:p>
            <a:r>
              <a:rPr lang="en-US" dirty="0"/>
              <a:t>Useful to teach scientific </a:t>
            </a:r>
            <a:r>
              <a:rPr lang="en-US" dirty="0" smtClean="0"/>
              <a:t>approach </a:t>
            </a:r>
            <a:r>
              <a:rPr lang="en-US" dirty="0"/>
              <a:t>in social science – theory building, hypotheses, variables, measurement, operationalization, testing theory, deduction vs. induction, </a:t>
            </a:r>
            <a:r>
              <a:rPr lang="en-US" dirty="0" smtClean="0"/>
              <a:t>data sets, data analysis, findings</a:t>
            </a:r>
          </a:p>
          <a:p>
            <a:endParaRPr lang="en-US" dirty="0"/>
          </a:p>
          <a:p>
            <a:r>
              <a:rPr lang="en-US" dirty="0" smtClean="0"/>
              <a:t>Students can select different outcomes to explain – onset, escalation, duration, intensity, termination of armed conflict; settlement attempts, conflict management success </a:t>
            </a:r>
            <a:endParaRPr lang="en-US" dirty="0"/>
          </a:p>
          <a:p>
            <a:endParaRPr lang="en-US" dirty="0"/>
          </a:p>
        </p:txBody>
      </p:sp>
    </p:spTree>
    <p:extLst>
      <p:ext uri="{BB962C8B-B14F-4D97-AF65-F5344CB8AC3E}">
        <p14:creationId xmlns:p14="http://schemas.microsoft.com/office/powerpoint/2010/main" val="24451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23" y="2780175"/>
            <a:ext cx="8596668" cy="1320800"/>
          </a:xfrm>
        </p:spPr>
        <p:txBody>
          <a:bodyPr/>
          <a:lstStyle/>
          <a:p>
            <a:r>
              <a:rPr lang="en-US" dirty="0" smtClean="0"/>
              <a:t>Questions &amp; Discussion</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a:p>
        </p:txBody>
      </p:sp>
    </p:spTree>
    <p:extLst>
      <p:ext uri="{BB962C8B-B14F-4D97-AF65-F5344CB8AC3E}">
        <p14:creationId xmlns:p14="http://schemas.microsoft.com/office/powerpoint/2010/main" val="355796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Conflict Processes? </a:t>
            </a:r>
            <a:endParaRPr lang="en-US" dirty="0"/>
          </a:p>
        </p:txBody>
      </p:sp>
      <p:sp>
        <p:nvSpPr>
          <p:cNvPr id="3" name="Content Placeholder 2"/>
          <p:cNvSpPr>
            <a:spLocks noGrp="1"/>
          </p:cNvSpPr>
          <p:nvPr>
            <p:ph idx="1"/>
          </p:nvPr>
        </p:nvSpPr>
        <p:spPr/>
        <p:txBody>
          <a:bodyPr/>
          <a:lstStyle/>
          <a:p>
            <a:r>
              <a:rPr lang="en-US" dirty="0" smtClean="0"/>
              <a:t>Also known as conflict management</a:t>
            </a:r>
          </a:p>
          <a:p>
            <a:r>
              <a:rPr lang="en-US" dirty="0" smtClean="0"/>
              <a:t>NOT the same as security studies</a:t>
            </a:r>
          </a:p>
          <a:p>
            <a:r>
              <a:rPr lang="en-US" dirty="0" smtClean="0"/>
              <a:t>NOT the same as peace studies</a:t>
            </a:r>
          </a:p>
          <a:p>
            <a:r>
              <a:rPr lang="en-US" dirty="0" smtClean="0"/>
              <a:t>More quantitative research, but also includes qualitative research methods</a:t>
            </a:r>
          </a:p>
          <a:p>
            <a:endParaRPr lang="en-US" dirty="0" smtClean="0"/>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4164382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Studies </a:t>
            </a:r>
            <a:endParaRPr lang="en-US" dirty="0"/>
          </a:p>
        </p:txBody>
      </p:sp>
      <p:sp>
        <p:nvSpPr>
          <p:cNvPr id="3" name="Content Placeholder 2"/>
          <p:cNvSpPr>
            <a:spLocks noGrp="1"/>
          </p:cNvSpPr>
          <p:nvPr>
            <p:ph idx="1"/>
          </p:nvPr>
        </p:nvSpPr>
        <p:spPr>
          <a:xfrm>
            <a:off x="677334" y="1660359"/>
            <a:ext cx="8596668" cy="4381004"/>
          </a:xfrm>
        </p:spPr>
        <p:txBody>
          <a:bodyPr/>
          <a:lstStyle/>
          <a:p>
            <a:r>
              <a:rPr lang="en-US" dirty="0" smtClean="0"/>
              <a:t>Strategic studies, military studies</a:t>
            </a:r>
          </a:p>
          <a:p>
            <a:r>
              <a:rPr lang="en-US" dirty="0" smtClean="0"/>
              <a:t>Focus on military threats, use of force, and war</a:t>
            </a:r>
          </a:p>
          <a:p>
            <a:r>
              <a:rPr lang="en-US" dirty="0" smtClean="0"/>
              <a:t>Nuclear weapons, arms races, nuclear proliferation, disarmament</a:t>
            </a:r>
          </a:p>
          <a:p>
            <a:r>
              <a:rPr lang="en-US" dirty="0" smtClean="0"/>
              <a:t>Alliance, rivalry, security dilemma</a:t>
            </a:r>
          </a:p>
          <a:p>
            <a:r>
              <a:rPr lang="en-US" dirty="0" smtClean="0"/>
              <a:t>Deterrence, military technology, offense-defense</a:t>
            </a:r>
          </a:p>
          <a:p>
            <a:r>
              <a:rPr lang="en-US" dirty="0" smtClean="0"/>
              <a:t>Geopolitics, grand strategy, military-civilian relations, military strategy and doctrine</a:t>
            </a:r>
          </a:p>
        </p:txBody>
      </p:sp>
    </p:spTree>
    <p:extLst>
      <p:ext uri="{BB962C8B-B14F-4D97-AF65-F5344CB8AC3E}">
        <p14:creationId xmlns:p14="http://schemas.microsoft.com/office/powerpoint/2010/main" val="2897414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 Studies </a:t>
            </a:r>
            <a:endParaRPr lang="en-US" dirty="0"/>
          </a:p>
        </p:txBody>
      </p:sp>
      <p:sp>
        <p:nvSpPr>
          <p:cNvPr id="3" name="Content Placeholder 2"/>
          <p:cNvSpPr>
            <a:spLocks noGrp="1"/>
          </p:cNvSpPr>
          <p:nvPr>
            <p:ph idx="1"/>
          </p:nvPr>
        </p:nvSpPr>
        <p:spPr>
          <a:xfrm>
            <a:off x="677334" y="1540043"/>
            <a:ext cx="8596668" cy="4501320"/>
          </a:xfrm>
        </p:spPr>
        <p:txBody>
          <a:bodyPr/>
          <a:lstStyle/>
          <a:p>
            <a:r>
              <a:rPr lang="en-US" dirty="0" smtClean="0"/>
              <a:t>Started out examining causes of war</a:t>
            </a:r>
          </a:p>
          <a:p>
            <a:r>
              <a:rPr lang="en-US" dirty="0" smtClean="0"/>
              <a:t>Focus is more on positive peace, rather than negative peace – Johan </a:t>
            </a:r>
            <a:r>
              <a:rPr lang="en-US" dirty="0" err="1" smtClean="0"/>
              <a:t>Galtung</a:t>
            </a:r>
            <a:r>
              <a:rPr lang="en-US" dirty="0" smtClean="0"/>
              <a:t> – not just absence of conflict</a:t>
            </a:r>
          </a:p>
          <a:p>
            <a:r>
              <a:rPr lang="en-US" dirty="0"/>
              <a:t>Emphasis on norms of violence, peace, international law, </a:t>
            </a:r>
            <a:r>
              <a:rPr lang="en-US" dirty="0" smtClean="0"/>
              <a:t>justice, human rights</a:t>
            </a:r>
            <a:endParaRPr lang="en-US" dirty="0"/>
          </a:p>
          <a:p>
            <a:r>
              <a:rPr lang="en-US" dirty="0" smtClean="0"/>
              <a:t>Rooted in non-violence as means to resolve disputes, seek justice</a:t>
            </a:r>
          </a:p>
          <a:p>
            <a:r>
              <a:rPr lang="en-US" dirty="0" smtClean="0"/>
              <a:t>More liberal, critical, and radical views about peace – pacifism, peace activism in the classroom &amp; in research</a:t>
            </a:r>
          </a:p>
          <a:p>
            <a:r>
              <a:rPr lang="en-US" dirty="0" smtClean="0"/>
              <a:t>More theoretical, less empirical</a:t>
            </a:r>
          </a:p>
          <a:p>
            <a:r>
              <a:rPr lang="en-US" dirty="0" smtClean="0"/>
              <a:t>Includes IR, but also other fields of study – anthropology, history, international law, sociology, philosophy, theology, etc. </a:t>
            </a:r>
            <a:endParaRPr lang="en-US" dirty="0"/>
          </a:p>
        </p:txBody>
      </p:sp>
    </p:spTree>
    <p:extLst>
      <p:ext uri="{BB962C8B-B14F-4D97-AF65-F5344CB8AC3E}">
        <p14:creationId xmlns:p14="http://schemas.microsoft.com/office/powerpoint/2010/main" val="3969304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432917"/>
            <a:ext cx="8534400" cy="1507067"/>
          </a:xfrm>
        </p:spPr>
        <p:txBody>
          <a:bodyPr/>
          <a:lstStyle/>
          <a:p>
            <a:r>
              <a:rPr lang="en-US" dirty="0" smtClean="0"/>
              <a:t>Conflict Processes</a:t>
            </a:r>
            <a:endParaRPr lang="en-US" dirty="0"/>
          </a:p>
        </p:txBody>
      </p:sp>
      <p:sp>
        <p:nvSpPr>
          <p:cNvPr id="5" name="Content Placeholder 4"/>
          <p:cNvSpPr>
            <a:spLocks noGrp="1"/>
          </p:cNvSpPr>
          <p:nvPr>
            <p:ph idx="1"/>
          </p:nvPr>
        </p:nvSpPr>
        <p:spPr>
          <a:xfrm>
            <a:off x="684212" y="1443789"/>
            <a:ext cx="8534400" cy="4487671"/>
          </a:xfrm>
        </p:spPr>
        <p:txBody>
          <a:bodyPr>
            <a:normAutofit/>
          </a:bodyPr>
          <a:lstStyle/>
          <a:p>
            <a:r>
              <a:rPr lang="en-US" dirty="0" smtClean="0"/>
              <a:t>First wave of peace studies, but peace studies </a:t>
            </a:r>
            <a:r>
              <a:rPr lang="en-US" dirty="0"/>
              <a:t>moved away </a:t>
            </a:r>
            <a:r>
              <a:rPr lang="en-US" dirty="0" smtClean="0"/>
              <a:t>from scientific study</a:t>
            </a:r>
          </a:p>
          <a:p>
            <a:r>
              <a:rPr lang="en-US" dirty="0" smtClean="0"/>
              <a:t>Patterns of behavior in international disputes and conflicts – mostly about the causes of war or political violence</a:t>
            </a:r>
          </a:p>
          <a:p>
            <a:r>
              <a:rPr lang="en-US" dirty="0" smtClean="0"/>
              <a:t>Scientific study of war – empirical patterns, trends, explanations</a:t>
            </a:r>
          </a:p>
          <a:p>
            <a:r>
              <a:rPr lang="en-US" dirty="0" smtClean="0"/>
              <a:t>Quincy Wright (political science), Lewis Richardson (mathematics), J. David Singer (political science) – patterns of conflict</a:t>
            </a:r>
          </a:p>
          <a:p>
            <a:r>
              <a:rPr lang="en-US" dirty="0" smtClean="0"/>
              <a:t>Increased emphasis on conflict management</a:t>
            </a:r>
          </a:p>
          <a:p>
            <a:endParaRPr lang="en-US" dirty="0" smtClean="0"/>
          </a:p>
          <a:p>
            <a:pPr marL="45720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00986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Armed Conflict</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Internal armed conflict – civil wars</a:t>
            </a:r>
          </a:p>
          <a:p>
            <a:r>
              <a:rPr lang="en-US" sz="2800" dirty="0" smtClean="0"/>
              <a:t>Internationalized internal armed conflict</a:t>
            </a:r>
          </a:p>
          <a:p>
            <a:r>
              <a:rPr lang="en-US" sz="2800" dirty="0" smtClean="0"/>
              <a:t>Interstate armed conflict</a:t>
            </a:r>
          </a:p>
          <a:p>
            <a:r>
              <a:rPr lang="en-US" sz="2800" dirty="0" err="1" smtClean="0"/>
              <a:t>Extrasystemic</a:t>
            </a:r>
            <a:r>
              <a:rPr lang="en-US" sz="2800" dirty="0" smtClean="0"/>
              <a:t> armed conflict</a:t>
            </a:r>
          </a:p>
          <a:p>
            <a:endParaRPr lang="en-US" sz="2800" dirty="0"/>
          </a:p>
          <a:p>
            <a:r>
              <a:rPr lang="en-US" sz="2800" dirty="0" smtClean="0"/>
              <a:t>Also: individual and group level political violence: assassinations/coup </a:t>
            </a:r>
            <a:r>
              <a:rPr lang="en-US" sz="2800" dirty="0" err="1" smtClean="0"/>
              <a:t>d’tat</a:t>
            </a:r>
            <a:r>
              <a:rPr lang="en-US" sz="2800" dirty="0" smtClean="0"/>
              <a:t>, terrorism, insurgency, violent protests/demonstrations, rebellions, revolutions</a:t>
            </a:r>
            <a:endParaRPr lang="en-US" sz="2800" dirty="0"/>
          </a:p>
        </p:txBody>
      </p:sp>
    </p:spTree>
    <p:extLst>
      <p:ext uri="{BB962C8B-B14F-4D97-AF65-F5344CB8AC3E}">
        <p14:creationId xmlns:p14="http://schemas.microsoft.com/office/powerpoint/2010/main" val="4068530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Armed Conflict</a:t>
            </a:r>
            <a:endParaRPr lang="en-US" dirty="0"/>
          </a:p>
        </p:txBody>
      </p:sp>
      <p:sp>
        <p:nvSpPr>
          <p:cNvPr id="3" name="Content Placeholder 2"/>
          <p:cNvSpPr>
            <a:spLocks noGrp="1"/>
          </p:cNvSpPr>
          <p:nvPr>
            <p:ph idx="1"/>
          </p:nvPr>
        </p:nvSpPr>
        <p:spPr/>
        <p:txBody>
          <a:bodyPr/>
          <a:lstStyle/>
          <a:p>
            <a:r>
              <a:rPr lang="en-US" dirty="0" smtClean="0"/>
              <a:t>Post-Cold war – countries are cycling in and out of recurring conflict – more frequent occurrence </a:t>
            </a:r>
          </a:p>
          <a:p>
            <a:r>
              <a:rPr lang="en-US" dirty="0" smtClean="0"/>
              <a:t>Decline in interstate conflicts since 2003</a:t>
            </a:r>
          </a:p>
          <a:p>
            <a:r>
              <a:rPr lang="en-US" dirty="0"/>
              <a:t>Civil wars more common </a:t>
            </a:r>
          </a:p>
          <a:p>
            <a:r>
              <a:rPr lang="en-US" dirty="0" smtClean="0"/>
              <a:t>Recurrent conflicts are more common than onset of new conflicts</a:t>
            </a:r>
          </a:p>
          <a:p>
            <a:r>
              <a:rPr lang="en-US" dirty="0" smtClean="0"/>
              <a:t>Conflicts that end are more likely to recur </a:t>
            </a:r>
          </a:p>
          <a:p>
            <a:r>
              <a:rPr lang="en-US" dirty="0" smtClean="0"/>
              <a:t>Overall, number of armed conflicts worldwide has leveled off, but not necessarily declined</a:t>
            </a:r>
            <a:endParaRPr lang="en-US" dirty="0"/>
          </a:p>
        </p:txBody>
      </p:sp>
    </p:spTree>
    <p:extLst>
      <p:ext uri="{BB962C8B-B14F-4D97-AF65-F5344CB8AC3E}">
        <p14:creationId xmlns:p14="http://schemas.microsoft.com/office/powerpoint/2010/main" val="160065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a:t>
            </a:r>
            <a:r>
              <a:rPr lang="en-US" dirty="0" smtClean="0"/>
              <a:t>conflict process</a:t>
            </a:r>
            <a:endParaRPr lang="en-US" dirty="0"/>
          </a:p>
        </p:txBody>
      </p:sp>
      <p:sp>
        <p:nvSpPr>
          <p:cNvPr id="3" name="Content Placeholder 2"/>
          <p:cNvSpPr>
            <a:spLocks noGrp="1"/>
          </p:cNvSpPr>
          <p:nvPr>
            <p:ph idx="1"/>
          </p:nvPr>
        </p:nvSpPr>
        <p:spPr>
          <a:xfrm>
            <a:off x="677334" y="1528011"/>
            <a:ext cx="8596668" cy="4513351"/>
          </a:xfrm>
        </p:spPr>
        <p:txBody>
          <a:bodyPr/>
          <a:lstStyle/>
          <a:p>
            <a:r>
              <a:rPr lang="en-US" sz="2400" dirty="0" smtClean="0"/>
              <a:t>Prevention/causes/onset/escalation of conflict</a:t>
            </a:r>
          </a:p>
          <a:p>
            <a:r>
              <a:rPr lang="en-US" sz="2400" dirty="0" smtClean="0"/>
              <a:t>Management </a:t>
            </a:r>
          </a:p>
          <a:p>
            <a:r>
              <a:rPr lang="en-US" sz="2400" dirty="0" smtClean="0"/>
              <a:t>Resolution/settlement</a:t>
            </a:r>
          </a:p>
          <a:p>
            <a:r>
              <a:rPr lang="en-US" sz="2400" dirty="0" smtClean="0"/>
              <a:t>Post-conflict/peace-keeping</a:t>
            </a:r>
          </a:p>
          <a:p>
            <a:r>
              <a:rPr lang="en-US" sz="2400" dirty="0" smtClean="0"/>
              <a:t>Peacebuilding</a:t>
            </a:r>
            <a:endParaRPr lang="en-US" sz="2400" dirty="0"/>
          </a:p>
          <a:p>
            <a:endParaRPr lang="en-US" dirty="0"/>
          </a:p>
        </p:txBody>
      </p:sp>
    </p:spTree>
    <p:extLst>
      <p:ext uri="{BB962C8B-B14F-4D97-AF65-F5344CB8AC3E}">
        <p14:creationId xmlns:p14="http://schemas.microsoft.com/office/powerpoint/2010/main" val="190332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9902" y="1395664"/>
            <a:ext cx="9659958" cy="3789947"/>
          </a:xfrm>
        </p:spPr>
      </p:pic>
    </p:spTree>
    <p:extLst>
      <p:ext uri="{BB962C8B-B14F-4D97-AF65-F5344CB8AC3E}">
        <p14:creationId xmlns:p14="http://schemas.microsoft.com/office/powerpoint/2010/main" val="40958918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4468</TotalTime>
  <Words>1064</Words>
  <Application>Microsoft Office PowerPoint</Application>
  <PresentationFormat>Widescreen</PresentationFormat>
  <Paragraphs>124</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Conflict Processes </vt:lpstr>
      <vt:lpstr>What is Conflict Processes? </vt:lpstr>
      <vt:lpstr>Security Studies </vt:lpstr>
      <vt:lpstr>Peace Studies </vt:lpstr>
      <vt:lpstr>Conflict Processes</vt:lpstr>
      <vt:lpstr>Types of Armed Conflict</vt:lpstr>
      <vt:lpstr>Trends in Armed Conflict</vt:lpstr>
      <vt:lpstr>Stages of conflict process</vt:lpstr>
      <vt:lpstr>PowerPoint Presentation</vt:lpstr>
      <vt:lpstr>Conflict Management</vt:lpstr>
      <vt:lpstr>Armed Conflict</vt:lpstr>
      <vt:lpstr>2 approaches to teaching</vt:lpstr>
      <vt:lpstr>Causes of War </vt:lpstr>
      <vt:lpstr>Causes of War</vt:lpstr>
      <vt:lpstr>Example: Dangerous Dyads (Bremer)</vt:lpstr>
      <vt:lpstr>Conflict Management</vt:lpstr>
      <vt:lpstr>Conflict Process </vt:lpstr>
      <vt:lpstr>Questions &amp; Discussion</vt:lpstr>
    </vt:vector>
  </TitlesOfParts>
  <Company>University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Processes</dc:title>
  <dc:creator>Wiegand, Krista</dc:creator>
  <cp:lastModifiedBy>Gretchen Peterec</cp:lastModifiedBy>
  <cp:revision>30</cp:revision>
  <dcterms:created xsi:type="dcterms:W3CDTF">2018-10-22T17:19:55Z</dcterms:created>
  <dcterms:modified xsi:type="dcterms:W3CDTF">2018-12-12T21:14:15Z</dcterms:modified>
</cp:coreProperties>
</file>