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64" r:id="rId3"/>
    <p:sldId id="263" r:id="rId4"/>
    <p:sldId id="257" r:id="rId5"/>
    <p:sldId id="262" r:id="rId6"/>
    <p:sldId id="266" r:id="rId7"/>
    <p:sldId id="267" r:id="rId8"/>
    <p:sldId id="261" r:id="rId9"/>
    <p:sldId id="258" r:id="rId10"/>
    <p:sldId id="268" r:id="rId11"/>
    <p:sldId id="265"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D94547-0E1A-4715-8AFF-314AD28FB30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32220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94547-0E1A-4715-8AFF-314AD28FB30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297046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1D94547-0E1A-4715-8AFF-314AD28FB304}" type="datetimeFigureOut">
              <a:rPr lang="en-US" smtClean="0"/>
              <a:t>12/12/2018</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318582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94547-0E1A-4715-8AFF-314AD28FB30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415613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1D94547-0E1A-4715-8AFF-314AD28FB304}" type="datetimeFigureOut">
              <a:rPr lang="en-US" smtClean="0"/>
              <a:t>12/12/2018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8EE0451-253F-4DB8-A121-98E86672C83C}" type="slidenum">
              <a:rPr lang="en-US" smtClean="0"/>
              <a:t>‹#›</a:t>
            </a:fld>
            <a:endParaRPr lang="en-US"/>
          </a:p>
        </p:txBody>
      </p:sp>
    </p:spTree>
    <p:extLst>
      <p:ext uri="{BB962C8B-B14F-4D97-AF65-F5344CB8AC3E}">
        <p14:creationId xmlns:p14="http://schemas.microsoft.com/office/powerpoint/2010/main" val="14080209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D94547-0E1A-4715-8AFF-314AD28FB304}"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295325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D94547-0E1A-4715-8AFF-314AD28FB304}"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98896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D94547-0E1A-4715-8AFF-314AD28FB304}"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309632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94547-0E1A-4715-8AFF-314AD28FB304}"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2640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94547-0E1A-4715-8AFF-314AD28FB304}"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23255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94547-0E1A-4715-8AFF-314AD28FB304}"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E0451-253F-4DB8-A121-98E86672C83C}" type="slidenum">
              <a:rPr lang="en-US" smtClean="0"/>
              <a:t>‹#›</a:t>
            </a:fld>
            <a:endParaRPr lang="en-US"/>
          </a:p>
        </p:txBody>
      </p:sp>
    </p:spTree>
    <p:extLst>
      <p:ext uri="{BB962C8B-B14F-4D97-AF65-F5344CB8AC3E}">
        <p14:creationId xmlns:p14="http://schemas.microsoft.com/office/powerpoint/2010/main" val="366357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71D94547-0E1A-4715-8AFF-314AD28FB304}" type="datetimeFigureOut">
              <a:rPr lang="en-US" smtClean="0"/>
              <a:t>12/12/2018</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78EE0451-253F-4DB8-A121-98E86672C83C}" type="slidenum">
              <a:rPr lang="en-US" smtClean="0"/>
              <a:t>‹#›</a:t>
            </a:fld>
            <a:endParaRPr lang="en-US"/>
          </a:p>
        </p:txBody>
      </p:sp>
    </p:spTree>
    <p:extLst>
      <p:ext uri="{BB962C8B-B14F-4D97-AF65-F5344CB8AC3E}">
        <p14:creationId xmlns:p14="http://schemas.microsoft.com/office/powerpoint/2010/main" val="657810131"/>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fr.org/campus/cfr-campus" TargetMode="External"/><Relationship Id="rId2" Type="http://schemas.openxmlformats.org/officeDocument/2006/relationships/hyperlink" Target="https://nsarchive.gwu.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iplomacylab.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Real World Policy Projects in International Relations</a:t>
            </a:r>
            <a:r>
              <a:rPr lang="en-US" dirty="0" smtClean="0"/>
              <a:t>	</a:t>
            </a:r>
            <a:endParaRPr lang="en-US" dirty="0"/>
          </a:p>
        </p:txBody>
      </p:sp>
      <p:sp>
        <p:nvSpPr>
          <p:cNvPr id="3" name="Subtitle 2"/>
          <p:cNvSpPr>
            <a:spLocks noGrp="1"/>
          </p:cNvSpPr>
          <p:nvPr>
            <p:ph type="subTitle" idx="1"/>
          </p:nvPr>
        </p:nvSpPr>
        <p:spPr/>
        <p:txBody>
          <a:bodyPr/>
          <a:lstStyle/>
          <a:p>
            <a:r>
              <a:rPr lang="en-US" dirty="0" smtClean="0"/>
              <a:t>Krista E. Wiegand</a:t>
            </a:r>
          </a:p>
          <a:p>
            <a:r>
              <a:rPr lang="en-US" dirty="0" smtClean="0"/>
              <a:t>University of </a:t>
            </a:r>
            <a:r>
              <a:rPr lang="en-US" dirty="0" err="1" smtClean="0"/>
              <a:t>tennessee</a:t>
            </a:r>
            <a:endParaRPr lang="en-US" dirty="0"/>
          </a:p>
        </p:txBody>
      </p:sp>
    </p:spTree>
    <p:extLst>
      <p:ext uri="{BB962C8B-B14F-4D97-AF65-F5344CB8AC3E}">
        <p14:creationId xmlns:p14="http://schemas.microsoft.com/office/powerpoint/2010/main" val="1310863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of US mediation in civil wars</a:t>
            </a:r>
            <a:endParaRPr lang="en-US" dirty="0"/>
          </a:p>
        </p:txBody>
      </p:sp>
      <p:sp>
        <p:nvSpPr>
          <p:cNvPr id="3" name="Content Placeholder 2"/>
          <p:cNvSpPr>
            <a:spLocks noGrp="1"/>
          </p:cNvSpPr>
          <p:nvPr>
            <p:ph idx="1"/>
          </p:nvPr>
        </p:nvSpPr>
        <p:spPr/>
        <p:txBody>
          <a:bodyPr>
            <a:normAutofit/>
          </a:bodyPr>
          <a:lstStyle/>
          <a:p>
            <a:r>
              <a:rPr lang="en-US" dirty="0" smtClean="0"/>
              <a:t>Semester long project</a:t>
            </a:r>
          </a:p>
          <a:p>
            <a:r>
              <a:rPr lang="en-US" dirty="0" smtClean="0"/>
              <a:t>Quantitative analysis of datasets about mediation in civil wars</a:t>
            </a:r>
          </a:p>
          <a:p>
            <a:r>
              <a:rPr lang="en-US" dirty="0" smtClean="0"/>
              <a:t>Each class period spent some time on project</a:t>
            </a:r>
          </a:p>
          <a:p>
            <a:r>
              <a:rPr lang="en-US" dirty="0" smtClean="0"/>
              <a:t>Students formed groups with specific tasks</a:t>
            </a:r>
          </a:p>
          <a:p>
            <a:r>
              <a:rPr lang="en-US" dirty="0" smtClean="0"/>
              <a:t>A lot of time spent on what research has already been done, what is missing, what factors could explain success of mediation, which datasets were the best to use, how to conduct analysis, etc.</a:t>
            </a:r>
          </a:p>
          <a:p>
            <a:r>
              <a:rPr lang="en-US" dirty="0" smtClean="0"/>
              <a:t>Students learned how academic research can be utilized and practical for policy makers</a:t>
            </a:r>
            <a:endParaRPr lang="en-US" dirty="0"/>
          </a:p>
        </p:txBody>
      </p:sp>
    </p:spTree>
    <p:extLst>
      <p:ext uri="{BB962C8B-B14F-4D97-AF65-F5344CB8AC3E}">
        <p14:creationId xmlns:p14="http://schemas.microsoft.com/office/powerpoint/2010/main" val="41568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classroom</a:t>
            </a:r>
            <a:endParaRPr lang="en-US" dirty="0"/>
          </a:p>
        </p:txBody>
      </p:sp>
      <p:sp>
        <p:nvSpPr>
          <p:cNvPr id="3" name="Content Placeholder 2"/>
          <p:cNvSpPr>
            <a:spLocks noGrp="1"/>
          </p:cNvSpPr>
          <p:nvPr>
            <p:ph idx="1"/>
          </p:nvPr>
        </p:nvSpPr>
        <p:spPr/>
        <p:txBody>
          <a:bodyPr/>
          <a:lstStyle/>
          <a:p>
            <a:r>
              <a:rPr lang="en-US" dirty="0" smtClean="0"/>
              <a:t>Come up with actionable points/recommendations that policy makers can pursue</a:t>
            </a:r>
          </a:p>
          <a:p>
            <a:r>
              <a:rPr lang="en-US" dirty="0" smtClean="0"/>
              <a:t>Students can read IR blogs: </a:t>
            </a:r>
            <a:r>
              <a:rPr lang="en-US" i="1" dirty="0" smtClean="0"/>
              <a:t>Monkey Cage, Political Violence at a Glance</a:t>
            </a:r>
          </a:p>
          <a:p>
            <a:r>
              <a:rPr lang="en-US" i="1" dirty="0" smtClean="0"/>
              <a:t>Diplomacy Lab </a:t>
            </a:r>
            <a:r>
              <a:rPr lang="en-US" dirty="0" smtClean="0"/>
              <a:t>type class project (semester long or part of the semester)</a:t>
            </a:r>
          </a:p>
          <a:p>
            <a:r>
              <a:rPr lang="en-US" dirty="0" smtClean="0"/>
              <a:t>Use </a:t>
            </a:r>
            <a:r>
              <a:rPr lang="en-US" dirty="0" smtClean="0">
                <a:hlinkClick r:id="rId2"/>
              </a:rPr>
              <a:t>National Security Archives </a:t>
            </a:r>
            <a:r>
              <a:rPr lang="en-US" dirty="0" smtClean="0"/>
              <a:t>– George Washington University</a:t>
            </a:r>
          </a:p>
          <a:p>
            <a:r>
              <a:rPr lang="en-US" dirty="0" smtClean="0"/>
              <a:t>Teach students how to write policy briefs – use think tanks</a:t>
            </a:r>
          </a:p>
          <a:p>
            <a:r>
              <a:rPr lang="en-US" dirty="0" smtClean="0"/>
              <a:t>Use </a:t>
            </a:r>
            <a:r>
              <a:rPr lang="en-US" i="1" dirty="0" smtClean="0"/>
              <a:t>Model Diplomacy </a:t>
            </a:r>
            <a:r>
              <a:rPr lang="en-US" dirty="0" smtClean="0"/>
              <a:t>and other resources from </a:t>
            </a:r>
            <a:r>
              <a:rPr lang="en-US" dirty="0" smtClean="0">
                <a:hlinkClick r:id="rId3"/>
              </a:rPr>
              <a:t>Council on Foreign Relations</a:t>
            </a:r>
            <a:r>
              <a:rPr lang="en-US" dirty="0" smtClean="0"/>
              <a:t> Campus</a:t>
            </a:r>
          </a:p>
          <a:p>
            <a:r>
              <a:rPr lang="en-US" dirty="0" smtClean="0"/>
              <a:t>Invite Congressional aides from Congressmen on Foreign Relations committee to come visit campus/conference call </a:t>
            </a:r>
            <a:r>
              <a:rPr lang="en-US" smtClean="0"/>
              <a:t>to class</a:t>
            </a:r>
            <a:endParaRPr lang="en-US" dirty="0"/>
          </a:p>
        </p:txBody>
      </p:sp>
    </p:spTree>
    <p:extLst>
      <p:ext uri="{BB962C8B-B14F-4D97-AF65-F5344CB8AC3E}">
        <p14:creationId xmlns:p14="http://schemas.microsoft.com/office/powerpoint/2010/main" val="503574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dirty="0" smtClean="0"/>
          </a:p>
          <a:p>
            <a:pPr marL="0" indent="0" algn="ctr">
              <a:buNone/>
            </a:pPr>
            <a:endParaRPr lang="en-US" sz="4800" dirty="0"/>
          </a:p>
          <a:p>
            <a:pPr marL="0" indent="0" algn="ctr">
              <a:buNone/>
            </a:pPr>
            <a:r>
              <a:rPr lang="en-US" sz="4800" dirty="0" smtClean="0"/>
              <a:t>Questions &amp; Discussion</a:t>
            </a:r>
            <a:endParaRPr lang="en-US" sz="4800" dirty="0"/>
          </a:p>
        </p:txBody>
      </p:sp>
    </p:spTree>
    <p:extLst>
      <p:ext uri="{BB962C8B-B14F-4D97-AF65-F5344CB8AC3E}">
        <p14:creationId xmlns:p14="http://schemas.microsoft.com/office/powerpoint/2010/main" val="1852335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Gap</a:t>
            </a:r>
            <a:endParaRPr lang="en-US" dirty="0"/>
          </a:p>
        </p:txBody>
      </p:sp>
      <p:sp>
        <p:nvSpPr>
          <p:cNvPr id="3" name="Content Placeholder 2"/>
          <p:cNvSpPr>
            <a:spLocks noGrp="1"/>
          </p:cNvSpPr>
          <p:nvPr>
            <p:ph idx="1"/>
          </p:nvPr>
        </p:nvSpPr>
        <p:spPr/>
        <p:txBody>
          <a:bodyPr/>
          <a:lstStyle/>
          <a:p>
            <a:r>
              <a:rPr lang="en-US" i="1" dirty="0" smtClean="0"/>
              <a:t>How significant is the gap between academic IR and foreign policy? </a:t>
            </a:r>
            <a:r>
              <a:rPr lang="en-US" dirty="0" smtClean="0"/>
              <a:t>85% see a gap</a:t>
            </a:r>
            <a:endParaRPr lang="en-US" i="1" dirty="0" smtClean="0"/>
          </a:p>
          <a:p>
            <a:r>
              <a:rPr lang="en-US" i="1" dirty="0" smtClean="0"/>
              <a:t>Should there be more effort to bridge the gap? </a:t>
            </a:r>
          </a:p>
          <a:p>
            <a:r>
              <a:rPr lang="en-US" i="1" dirty="0" smtClean="0"/>
              <a:t>How can academics address the gap? </a:t>
            </a:r>
            <a:endParaRPr lang="en-US" i="1" dirty="0"/>
          </a:p>
        </p:txBody>
      </p:sp>
    </p:spTree>
    <p:extLst>
      <p:ext uri="{BB962C8B-B14F-4D97-AF65-F5344CB8AC3E}">
        <p14:creationId xmlns:p14="http://schemas.microsoft.com/office/powerpoint/2010/main" val="3013373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Academics vs. Policy</a:t>
            </a:r>
            <a:endParaRPr lang="en-US" dirty="0"/>
          </a:p>
        </p:txBody>
      </p:sp>
      <p:sp>
        <p:nvSpPr>
          <p:cNvPr id="3" name="Content Placeholder 2"/>
          <p:cNvSpPr>
            <a:spLocks noGrp="1"/>
          </p:cNvSpPr>
          <p:nvPr>
            <p:ph idx="1"/>
          </p:nvPr>
        </p:nvSpPr>
        <p:spPr/>
        <p:txBody>
          <a:bodyPr/>
          <a:lstStyle/>
          <a:p>
            <a:pPr marL="0" indent="0">
              <a:buNone/>
            </a:pPr>
            <a:r>
              <a:rPr lang="en-US" dirty="0" smtClean="0"/>
              <a:t>Scholars work toward achieving tenure and/or strong evaluations in their departments</a:t>
            </a:r>
          </a:p>
          <a:p>
            <a:pPr marL="0" indent="0">
              <a:buNone/>
            </a:pPr>
            <a:r>
              <a:rPr lang="en-US" dirty="0"/>
              <a:t>S</a:t>
            </a:r>
            <a:r>
              <a:rPr lang="en-US" dirty="0" smtClean="0"/>
              <a:t>cholars increasingly use quantitative methods to test theories </a:t>
            </a:r>
          </a:p>
          <a:p>
            <a:pPr marL="0" indent="0">
              <a:buNone/>
            </a:pPr>
            <a:r>
              <a:rPr lang="en-US" dirty="0"/>
              <a:t>Policy relevance not given priority in academic research</a:t>
            </a:r>
          </a:p>
          <a:p>
            <a:pPr marL="0" indent="0">
              <a:buNone/>
            </a:pPr>
            <a:r>
              <a:rPr lang="en-US" dirty="0"/>
              <a:t>Policy makers don’t understand or care about academic methodology or literature </a:t>
            </a:r>
            <a:r>
              <a:rPr lang="en-US" dirty="0" smtClean="0"/>
              <a:t>reviews</a:t>
            </a:r>
          </a:p>
          <a:p>
            <a:pPr marL="0" indent="0">
              <a:buNone/>
            </a:pPr>
            <a:r>
              <a:rPr lang="en-US" dirty="0" smtClean="0"/>
              <a:t>Policy makers want brief pieces of informative assessment, in timely manner</a:t>
            </a:r>
            <a:endParaRPr lang="en-US" dirty="0"/>
          </a:p>
          <a:p>
            <a:pPr marL="0" indent="0">
              <a:buNone/>
            </a:pPr>
            <a:endParaRPr lang="en-US" dirty="0"/>
          </a:p>
        </p:txBody>
      </p:sp>
    </p:spTree>
    <p:extLst>
      <p:ext uri="{BB962C8B-B14F-4D97-AF65-F5344CB8AC3E}">
        <p14:creationId xmlns:p14="http://schemas.microsoft.com/office/powerpoint/2010/main" val="101677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Bridging the Gap</a:t>
            </a:r>
            <a:endParaRPr lang="en-US" dirty="0"/>
          </a:p>
        </p:txBody>
      </p:sp>
      <p:sp>
        <p:nvSpPr>
          <p:cNvPr id="3" name="Content Placeholder 2"/>
          <p:cNvSpPr>
            <a:spLocks noGrp="1"/>
          </p:cNvSpPr>
          <p:nvPr>
            <p:ph idx="1"/>
          </p:nvPr>
        </p:nvSpPr>
        <p:spPr/>
        <p:txBody>
          <a:bodyPr/>
          <a:lstStyle/>
          <a:p>
            <a:r>
              <a:rPr lang="en-US" dirty="0" smtClean="0"/>
              <a:t>Gap between scholars/academics and foreign policy world</a:t>
            </a:r>
          </a:p>
          <a:p>
            <a:r>
              <a:rPr lang="en-US" dirty="0" smtClean="0"/>
              <a:t>Grant funded programs at American University to help bridge the gap for faculty and graduate students</a:t>
            </a:r>
          </a:p>
          <a:p>
            <a:r>
              <a:rPr lang="en-US" dirty="0" smtClean="0"/>
              <a:t>Engaging with think tanks like </a:t>
            </a:r>
            <a:r>
              <a:rPr lang="en-US" i="1" dirty="0" smtClean="0"/>
              <a:t>Council for Relations </a:t>
            </a:r>
            <a:r>
              <a:rPr lang="en-US" dirty="0" smtClean="0"/>
              <a:t>can help bridge the gap</a:t>
            </a:r>
          </a:p>
          <a:p>
            <a:r>
              <a:rPr lang="en-US" dirty="0" smtClean="0"/>
              <a:t>Objective is to encourage research &amp; teaching that addresses policy challenges</a:t>
            </a:r>
          </a:p>
          <a:p>
            <a:r>
              <a:rPr lang="en-US" dirty="0" smtClean="0"/>
              <a:t>Identify areas where foreign policy debates overlap with academic research/teaching</a:t>
            </a:r>
          </a:p>
        </p:txBody>
      </p:sp>
    </p:spTree>
    <p:extLst>
      <p:ext uri="{BB962C8B-B14F-4D97-AF65-F5344CB8AC3E}">
        <p14:creationId xmlns:p14="http://schemas.microsoft.com/office/powerpoint/2010/main" val="3335516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Bridging the Gap</a:t>
            </a:r>
            <a:endParaRPr lang="en-US" dirty="0"/>
          </a:p>
        </p:txBody>
      </p:sp>
      <p:sp>
        <p:nvSpPr>
          <p:cNvPr id="3" name="Content Placeholder 2"/>
          <p:cNvSpPr>
            <a:spLocks noGrp="1"/>
          </p:cNvSpPr>
          <p:nvPr>
            <p:ph idx="1"/>
          </p:nvPr>
        </p:nvSpPr>
        <p:spPr/>
        <p:txBody>
          <a:bodyPr/>
          <a:lstStyle/>
          <a:p>
            <a:r>
              <a:rPr lang="en-US" dirty="0" smtClean="0"/>
              <a:t>Policy relevant research should be: </a:t>
            </a:r>
          </a:p>
          <a:p>
            <a:r>
              <a:rPr lang="en-US" dirty="0" smtClean="0"/>
              <a:t>1) Diagnostic – policy makers need to assess nature of the problems they face, warning signs, and trends they are seeing – IR academics can help with this</a:t>
            </a:r>
          </a:p>
          <a:p>
            <a:r>
              <a:rPr lang="en-US" dirty="0" smtClean="0"/>
              <a:t>2) Prescriptive – academics figuring out the best strategies for policy makers to pursue, providing declarative advice, recommendations </a:t>
            </a:r>
          </a:p>
          <a:p>
            <a:r>
              <a:rPr lang="en-US" dirty="0" smtClean="0"/>
              <a:t>3) Lesson drawing – academics studying failed policies of the past </a:t>
            </a:r>
          </a:p>
          <a:p>
            <a:endParaRPr lang="en-US" dirty="0"/>
          </a:p>
        </p:txBody>
      </p:sp>
    </p:spTree>
    <p:extLst>
      <p:ext uri="{BB962C8B-B14F-4D97-AF65-F5344CB8AC3E}">
        <p14:creationId xmlns:p14="http://schemas.microsoft.com/office/powerpoint/2010/main" val="143825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policy makers want - poll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Policy challenges are “real time, in the moment, situational.” </a:t>
            </a:r>
          </a:p>
          <a:p>
            <a:r>
              <a:rPr lang="en-US" dirty="0" smtClean="0"/>
              <a:t>Policymakers do follow social scientific research on national security </a:t>
            </a:r>
          </a:p>
          <a:p>
            <a:r>
              <a:rPr lang="en-US" dirty="0" smtClean="0"/>
              <a:t>BUT academic scholarship does NOT trickle down to policy world</a:t>
            </a:r>
          </a:p>
          <a:p>
            <a:r>
              <a:rPr lang="en-US" dirty="0" smtClean="0"/>
              <a:t>Policymakers prefer qualitative research, do not understand quantitative methods as much</a:t>
            </a:r>
          </a:p>
          <a:p>
            <a:r>
              <a:rPr lang="en-US" dirty="0" smtClean="0"/>
              <a:t>Quantitative work in conflict resolution considered “a complete waste”</a:t>
            </a:r>
          </a:p>
          <a:p>
            <a:r>
              <a:rPr lang="en-US" dirty="0" smtClean="0"/>
              <a:t>BUT public opinion polling analysis was seen as useful </a:t>
            </a:r>
          </a:p>
          <a:p>
            <a:r>
              <a:rPr lang="en-US" dirty="0" smtClean="0"/>
              <a:t>Policy makers do not want academics IN policymaking roles, but as advisors, thinkers of new knowledge</a:t>
            </a:r>
          </a:p>
          <a:p>
            <a:r>
              <a:rPr lang="en-US" dirty="0" smtClean="0"/>
              <a:t>Most useful writing is done by practitioners and journalists</a:t>
            </a:r>
          </a:p>
          <a:p>
            <a:r>
              <a:rPr lang="en-US" dirty="0" smtClean="0"/>
              <a:t>Most academic IR work looks at recent history, NOT current events/issues</a:t>
            </a:r>
          </a:p>
          <a:p>
            <a:r>
              <a:rPr lang="en-US" dirty="0" smtClean="0"/>
              <a:t>Policy makers do NOT want to know what happens “most of the time”</a:t>
            </a:r>
            <a:endParaRPr lang="en-US" dirty="0"/>
          </a:p>
        </p:txBody>
      </p:sp>
    </p:spTree>
    <p:extLst>
      <p:ext uri="{BB962C8B-B14F-4D97-AF65-F5344CB8AC3E}">
        <p14:creationId xmlns:p14="http://schemas.microsoft.com/office/powerpoint/2010/main" val="2676039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IR &amp; Foreign Policy</a:t>
            </a:r>
            <a:endParaRPr lang="en-US" dirty="0"/>
          </a:p>
        </p:txBody>
      </p:sp>
      <p:sp>
        <p:nvSpPr>
          <p:cNvPr id="3" name="Content Placeholder 2"/>
          <p:cNvSpPr>
            <a:spLocks noGrp="1"/>
          </p:cNvSpPr>
          <p:nvPr>
            <p:ph idx="1"/>
          </p:nvPr>
        </p:nvSpPr>
        <p:spPr/>
        <p:txBody>
          <a:bodyPr>
            <a:normAutofit lnSpcReduction="10000"/>
          </a:bodyPr>
          <a:lstStyle/>
          <a:p>
            <a:r>
              <a:rPr lang="en-US" dirty="0" smtClean="0"/>
              <a:t>Teaching international studies courses involves choices about how theoretical or how policy relevant the focus should be</a:t>
            </a:r>
          </a:p>
          <a:p>
            <a:r>
              <a:rPr lang="en-US" dirty="0" smtClean="0"/>
              <a:t>Theories of realism, liberal institutionalism, rational choice, domestic politics, constructivism – is this the best approach? </a:t>
            </a:r>
          </a:p>
          <a:p>
            <a:r>
              <a:rPr lang="en-US" dirty="0" smtClean="0"/>
              <a:t>Intro to IR textbooks use variety of approaches, some including foreign policy more than others</a:t>
            </a:r>
          </a:p>
          <a:p>
            <a:r>
              <a:rPr lang="en-US" dirty="0" smtClean="0"/>
              <a:t>Graduate programs in particular vary widely – should emphasis be academic or about foreign policy? </a:t>
            </a:r>
          </a:p>
          <a:p>
            <a:r>
              <a:rPr lang="en-US" dirty="0" err="1" smtClean="0"/>
              <a:t>Avey</a:t>
            </a:r>
            <a:r>
              <a:rPr lang="en-US" dirty="0" smtClean="0"/>
              <a:t> &amp; </a:t>
            </a:r>
            <a:r>
              <a:rPr lang="en-US" dirty="0" err="1" smtClean="0"/>
              <a:t>Desch</a:t>
            </a:r>
            <a:r>
              <a:rPr lang="en-US" dirty="0" smtClean="0"/>
              <a:t> Table 9 – comparison of academic and policymaker rankings of IR programs</a:t>
            </a:r>
          </a:p>
          <a:p>
            <a:r>
              <a:rPr lang="en-US" dirty="0" smtClean="0"/>
              <a:t>Study of IR provides “intellectual background”</a:t>
            </a:r>
            <a:endParaRPr lang="en-US" dirty="0"/>
          </a:p>
        </p:txBody>
      </p:sp>
    </p:spTree>
    <p:extLst>
      <p:ext uri="{BB962C8B-B14F-4D97-AF65-F5344CB8AC3E}">
        <p14:creationId xmlns:p14="http://schemas.microsoft.com/office/powerpoint/2010/main" val="289335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i="1" dirty="0" smtClean="0"/>
              <a:t>Is </a:t>
            </a:r>
            <a:r>
              <a:rPr lang="en-US" i="1" dirty="0"/>
              <a:t>it the responsibility of academics to engage in policy challenges? </a:t>
            </a:r>
            <a:endParaRPr lang="en-US" i="1" dirty="0" smtClean="0"/>
          </a:p>
          <a:p>
            <a:r>
              <a:rPr lang="en-US" i="1" dirty="0" smtClean="0"/>
              <a:t>How do we balance academic scholarship with policy relevant work and teaching? </a:t>
            </a:r>
          </a:p>
          <a:p>
            <a:r>
              <a:rPr lang="en-US" i="1" dirty="0" smtClean="0"/>
              <a:t>How do we stay out of “politics” while teaching about real world events and politics? </a:t>
            </a:r>
          </a:p>
          <a:p>
            <a:r>
              <a:rPr lang="en-US" i="1" dirty="0" smtClean="0"/>
              <a:t>Does it help our students learn about IR more effectively to engage in policy issues? </a:t>
            </a:r>
            <a:endParaRPr lang="en-US" i="1" dirty="0"/>
          </a:p>
          <a:p>
            <a:endParaRPr lang="en-US" dirty="0"/>
          </a:p>
        </p:txBody>
      </p:sp>
    </p:spTree>
    <p:extLst>
      <p:ext uri="{BB962C8B-B14F-4D97-AF65-F5344CB8AC3E}">
        <p14:creationId xmlns:p14="http://schemas.microsoft.com/office/powerpoint/2010/main" val="3799920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Diplomacy Lab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Sponsored by </a:t>
            </a:r>
            <a:r>
              <a:rPr lang="en-US" dirty="0" smtClean="0">
                <a:hlinkClick r:id="rId2"/>
              </a:rPr>
              <a:t>U.S. Department of State</a:t>
            </a:r>
            <a:endParaRPr lang="en-US" dirty="0" smtClean="0"/>
          </a:p>
          <a:p>
            <a:r>
              <a:rPr lang="en-US" dirty="0" smtClean="0"/>
              <a:t>University-State partnership</a:t>
            </a:r>
          </a:p>
          <a:p>
            <a:r>
              <a:rPr lang="en-US" dirty="0" smtClean="0"/>
              <a:t>Objective – to bridge academic research and foreign policy making</a:t>
            </a:r>
          </a:p>
          <a:p>
            <a:r>
              <a:rPr lang="en-US" dirty="0" smtClean="0"/>
              <a:t>Provides policy makers with free outsourced research/assessment/analysis on particular topics</a:t>
            </a:r>
          </a:p>
          <a:p>
            <a:r>
              <a:rPr lang="en-US" dirty="0"/>
              <a:t>Multidisciplinary focus of topics </a:t>
            </a:r>
          </a:p>
          <a:p>
            <a:r>
              <a:rPr lang="en-US" dirty="0" smtClean="0"/>
              <a:t>Provides professors and students with opportunity to directly engage in policy challenges and with policymakers themselves – video conferences</a:t>
            </a:r>
          </a:p>
          <a:p>
            <a:r>
              <a:rPr lang="en-US" dirty="0" smtClean="0"/>
              <a:t>Each semester – new list of topics to address </a:t>
            </a:r>
          </a:p>
          <a:p>
            <a:r>
              <a:rPr lang="en-US" dirty="0" smtClean="0"/>
              <a:t>Selected universities involved – universities can apply</a:t>
            </a:r>
          </a:p>
          <a:p>
            <a:r>
              <a:rPr lang="en-US" dirty="0" smtClean="0"/>
              <a:t>Can use Diplomacy Lab model in classroom even without partnership</a:t>
            </a:r>
          </a:p>
          <a:p>
            <a:endParaRPr lang="en-US" dirty="0"/>
          </a:p>
        </p:txBody>
      </p:sp>
    </p:spTree>
    <p:extLst>
      <p:ext uri="{BB962C8B-B14F-4D97-AF65-F5344CB8AC3E}">
        <p14:creationId xmlns:p14="http://schemas.microsoft.com/office/powerpoint/2010/main" val="495638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78</TotalTime>
  <Words>777</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Corbel</vt:lpstr>
      <vt:lpstr>Wingdings</vt:lpstr>
      <vt:lpstr>Banded</vt:lpstr>
      <vt:lpstr>Real World Policy Projects in International Relations </vt:lpstr>
      <vt:lpstr>The Gap</vt:lpstr>
      <vt:lpstr>Academics vs. Policy</vt:lpstr>
      <vt:lpstr>Bridging the Gap</vt:lpstr>
      <vt:lpstr>Bridging the Gap</vt:lpstr>
      <vt:lpstr>What policy makers want - poll</vt:lpstr>
      <vt:lpstr>Teaching IR &amp; Foreign Policy</vt:lpstr>
      <vt:lpstr>Questions</vt:lpstr>
      <vt:lpstr>Diplomacy Lab </vt:lpstr>
      <vt:lpstr>Success of US mediation in civil wars</vt:lpstr>
      <vt:lpstr>In the classroom</vt:lpstr>
      <vt:lpstr>PowerPoint Presentation</vt:lpstr>
    </vt:vector>
  </TitlesOfParts>
  <Company>University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World Policy Projects in International Relations</dc:title>
  <dc:creator>Wiegand, Krista</dc:creator>
  <cp:lastModifiedBy>Gretchen Peterec</cp:lastModifiedBy>
  <cp:revision>10</cp:revision>
  <dcterms:created xsi:type="dcterms:W3CDTF">2018-10-25T19:29:30Z</dcterms:created>
  <dcterms:modified xsi:type="dcterms:W3CDTF">2018-12-12T21:14:32Z</dcterms:modified>
</cp:coreProperties>
</file>