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psd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A"/>
    <a:srgbClr val="EEB211"/>
    <a:srgbClr val="022552"/>
    <a:srgbClr val="FFCC00"/>
    <a:srgbClr val="001D45"/>
    <a:srgbClr val="011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0"/>
    <p:restoredTop sz="94671"/>
  </p:normalViewPr>
  <p:slideViewPr>
    <p:cSldViewPr snapToGrid="0" snapToObjects="1">
      <p:cViewPr varScale="1">
        <p:scale>
          <a:sx n="76" d="100"/>
          <a:sy n="76" d="100"/>
        </p:scale>
        <p:origin x="126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E4AE2-18B6-4E56-9C3E-6729888A8494}" type="doc">
      <dgm:prSet loTypeId="urn:microsoft.com/office/officeart/2005/8/layout/orgChart1" loCatId="hierarchy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C1170E9-FB90-4C6D-998C-C64616765D6E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3600" b="1" dirty="0" smtClean="0">
              <a:ln>
                <a:solidFill>
                  <a:srgbClr val="0059AA"/>
                </a:solidFill>
              </a:ln>
              <a:latin typeface="Helvetica Neue" charset="0"/>
              <a:ea typeface="Helvetica Neue" charset="0"/>
              <a:cs typeface="Helvetica Neue" charset="0"/>
            </a:rPr>
            <a:t>Global</a:t>
          </a:r>
        </a:p>
        <a:p>
          <a:pPr>
            <a:spcAft>
              <a:spcPts val="0"/>
            </a:spcAft>
          </a:pPr>
          <a:r>
            <a:rPr lang="en-US" sz="3600" b="1" dirty="0" smtClean="0">
              <a:ln>
                <a:solidFill>
                  <a:srgbClr val="0059AA"/>
                </a:solidFill>
              </a:ln>
              <a:latin typeface="Helvetica Neue" charset="0"/>
              <a:ea typeface="Helvetica Neue" charset="0"/>
              <a:cs typeface="Helvetica Neue" charset="0"/>
            </a:rPr>
            <a:t>Portals</a:t>
          </a:r>
          <a:endParaRPr lang="en-US" sz="3600" b="1" dirty="0">
            <a:ln>
              <a:solidFill>
                <a:srgbClr val="0059AA"/>
              </a:solidFill>
            </a:ln>
            <a:latin typeface="Helvetica Neue" charset="0"/>
            <a:ea typeface="Helvetica Neue" charset="0"/>
            <a:cs typeface="Helvetica Neue" charset="0"/>
          </a:endParaRPr>
        </a:p>
      </dgm:t>
    </dgm:pt>
    <dgm:pt modelId="{90DC7179-79FD-48CA-8EA2-4161BD66EEDB}" type="parTrans" cxnId="{8A9B7F50-401F-4408-B9FC-A2DA50D2959F}">
      <dgm:prSet/>
      <dgm:spPr/>
      <dgm:t>
        <a:bodyPr/>
        <a:lstStyle/>
        <a:p>
          <a:endParaRPr lang="en-US"/>
        </a:p>
      </dgm:t>
    </dgm:pt>
    <dgm:pt modelId="{05BC906D-9615-4EAE-94AA-1697842B85B4}" type="sibTrans" cxnId="{8A9B7F50-401F-4408-B9FC-A2DA50D2959F}">
      <dgm:prSet/>
      <dgm:spPr/>
      <dgm:t>
        <a:bodyPr/>
        <a:lstStyle/>
        <a:p>
          <a:endParaRPr lang="en-US"/>
        </a:p>
      </dgm:t>
    </dgm:pt>
    <dgm:pt modelId="{40965686-525F-448D-BAF4-A62B7BDCA7A9}">
      <dgm:prSet phldrT="[Text]" custT="1"/>
      <dgm:spPr/>
      <dgm:t>
        <a:bodyPr/>
        <a:lstStyle/>
        <a:p>
          <a:r>
            <a:rPr lang="en-US" sz="2800" b="1" dirty="0" smtClean="0">
              <a:ln>
                <a:solidFill>
                  <a:srgbClr val="0059AA"/>
                </a:solidFill>
              </a:ln>
              <a:latin typeface="Helvetica Neue" charset="0"/>
              <a:ea typeface="Helvetica Neue" charset="0"/>
              <a:cs typeface="Helvetica Neue" charset="0"/>
            </a:rPr>
            <a:t>Academic</a:t>
          </a:r>
          <a:endParaRPr lang="en-US" sz="2800" b="1" dirty="0">
            <a:ln>
              <a:solidFill>
                <a:srgbClr val="0059AA"/>
              </a:solidFill>
            </a:ln>
            <a:latin typeface="Helvetica Neue" charset="0"/>
            <a:ea typeface="Helvetica Neue" charset="0"/>
            <a:cs typeface="Helvetica Neue" charset="0"/>
          </a:endParaRPr>
        </a:p>
      </dgm:t>
    </dgm:pt>
    <dgm:pt modelId="{04BC2D7F-7BFB-4120-9B10-BA5320689C1C}" type="parTrans" cxnId="{8527FF05-3A3F-447B-BC67-49AD566DA2AF}">
      <dgm:prSet/>
      <dgm:spPr/>
      <dgm:t>
        <a:bodyPr/>
        <a:lstStyle/>
        <a:p>
          <a:endParaRPr lang="en-US"/>
        </a:p>
      </dgm:t>
    </dgm:pt>
    <dgm:pt modelId="{71BB84EE-040C-4454-BB18-00FF0D014A85}" type="sibTrans" cxnId="{8527FF05-3A3F-447B-BC67-49AD566DA2AF}">
      <dgm:prSet/>
      <dgm:spPr/>
      <dgm:t>
        <a:bodyPr/>
        <a:lstStyle/>
        <a:p>
          <a:endParaRPr lang="en-US"/>
        </a:p>
      </dgm:t>
    </dgm:pt>
    <dgm:pt modelId="{8E78D719-77AB-426E-8417-C5E1A1054666}">
      <dgm:prSet phldrT="[Text]" custT="1"/>
      <dgm:spPr/>
      <dgm:t>
        <a:bodyPr/>
        <a:lstStyle/>
        <a:p>
          <a:r>
            <a:rPr lang="en-US" sz="2800" b="1" dirty="0" smtClean="0">
              <a:ln>
                <a:solidFill>
                  <a:srgbClr val="0059AA"/>
                </a:solidFill>
              </a:ln>
              <a:latin typeface="Helvetica Neue" charset="0"/>
              <a:ea typeface="Helvetica Neue" charset="0"/>
              <a:cs typeface="Helvetica Neue" charset="0"/>
            </a:rPr>
            <a:t>Alumni Engagement</a:t>
          </a:r>
          <a:endParaRPr lang="en-US" sz="2800" b="1" dirty="0">
            <a:ln>
              <a:solidFill>
                <a:srgbClr val="0059AA"/>
              </a:solidFill>
            </a:ln>
            <a:latin typeface="Helvetica Neue" charset="0"/>
            <a:ea typeface="Helvetica Neue" charset="0"/>
            <a:cs typeface="Helvetica Neue" charset="0"/>
          </a:endParaRPr>
        </a:p>
      </dgm:t>
    </dgm:pt>
    <dgm:pt modelId="{473F9F8F-0DD0-4157-96EC-C9B9E24ACAC1}" type="parTrans" cxnId="{7BFE3E92-E29E-4898-BF49-D6BCEB0DB5DA}">
      <dgm:prSet/>
      <dgm:spPr>
        <a:ln w="38100"/>
      </dgm:spPr>
      <dgm:t>
        <a:bodyPr/>
        <a:lstStyle/>
        <a:p>
          <a:endParaRPr lang="en-US"/>
        </a:p>
      </dgm:t>
    </dgm:pt>
    <dgm:pt modelId="{2785991D-0192-458D-A8A7-6D34F370DD27}" type="sibTrans" cxnId="{7BFE3E92-E29E-4898-BF49-D6BCEB0DB5DA}">
      <dgm:prSet/>
      <dgm:spPr/>
      <dgm:t>
        <a:bodyPr/>
        <a:lstStyle/>
        <a:p>
          <a:endParaRPr lang="en-US"/>
        </a:p>
      </dgm:t>
    </dgm:pt>
    <dgm:pt modelId="{BECB3EB4-5DFF-4B4B-9FD0-3F8AA65361F7}">
      <dgm:prSet phldrT="[Text]" custT="1"/>
      <dgm:spPr/>
      <dgm:t>
        <a:bodyPr/>
        <a:lstStyle/>
        <a:p>
          <a:r>
            <a:rPr lang="en-US" sz="2800" b="1" dirty="0" smtClean="0">
              <a:ln>
                <a:solidFill>
                  <a:srgbClr val="0059AA"/>
                </a:solidFill>
              </a:ln>
              <a:latin typeface="Helvetica Neue" charset="0"/>
              <a:ea typeface="Helvetica Neue" charset="0"/>
              <a:cs typeface="Helvetica Neue" charset="0"/>
            </a:rPr>
            <a:t>Corporate Partnerships</a:t>
          </a:r>
          <a:endParaRPr lang="en-US" sz="2800" b="1" dirty="0">
            <a:ln>
              <a:solidFill>
                <a:srgbClr val="0059AA"/>
              </a:solidFill>
            </a:ln>
            <a:latin typeface="Helvetica Neue" charset="0"/>
            <a:ea typeface="Helvetica Neue" charset="0"/>
            <a:cs typeface="Helvetica Neue" charset="0"/>
          </a:endParaRPr>
        </a:p>
      </dgm:t>
    </dgm:pt>
    <dgm:pt modelId="{E8C057CA-A529-4996-AD8F-3C5EDA935A2E}" type="parTrans" cxnId="{A642DC14-98C6-4250-8F44-E07B93A06C4C}">
      <dgm:prSet/>
      <dgm:spPr/>
      <dgm:t>
        <a:bodyPr/>
        <a:lstStyle/>
        <a:p>
          <a:endParaRPr lang="en-US"/>
        </a:p>
      </dgm:t>
    </dgm:pt>
    <dgm:pt modelId="{F5421472-55E5-4D1D-A894-5EA287649CB1}" type="sibTrans" cxnId="{A642DC14-98C6-4250-8F44-E07B93A06C4C}">
      <dgm:prSet/>
      <dgm:spPr/>
      <dgm:t>
        <a:bodyPr/>
        <a:lstStyle/>
        <a:p>
          <a:endParaRPr lang="en-US"/>
        </a:p>
      </dgm:t>
    </dgm:pt>
    <dgm:pt modelId="{DE00D58B-E318-4774-BB54-B8DF2DEA5254}" type="pres">
      <dgm:prSet presAssocID="{C01E4AE2-18B6-4E56-9C3E-6729888A84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575BCE5-0E88-472F-A2B6-AB4F356479AE}" type="pres">
      <dgm:prSet presAssocID="{5C1170E9-FB90-4C6D-998C-C64616765D6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00D8115-1C4B-42B4-9E30-A8EF71E72219}" type="pres">
      <dgm:prSet presAssocID="{5C1170E9-FB90-4C6D-998C-C64616765D6E}" presName="rootComposite1" presStyleCnt="0"/>
      <dgm:spPr/>
      <dgm:t>
        <a:bodyPr/>
        <a:lstStyle/>
        <a:p>
          <a:endParaRPr lang="en-US"/>
        </a:p>
      </dgm:t>
    </dgm:pt>
    <dgm:pt modelId="{97B88960-720E-40FB-9695-D9AB73FEE5CD}" type="pres">
      <dgm:prSet presAssocID="{5C1170E9-FB90-4C6D-998C-C64616765D6E}" presName="rootText1" presStyleLbl="node0" presStyleIdx="0" presStyleCnt="1" custScaleX="118029" custScaleY="137038" custLinFactNeighborX="-15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82CBFD-3976-49CC-8DED-450F1F46D14B}" type="pres">
      <dgm:prSet presAssocID="{5C1170E9-FB90-4C6D-998C-C64616765D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EA9B5B5-D66E-489C-88F0-291215B3FDD7}" type="pres">
      <dgm:prSet presAssocID="{5C1170E9-FB90-4C6D-998C-C64616765D6E}" presName="hierChild2" presStyleCnt="0"/>
      <dgm:spPr/>
      <dgm:t>
        <a:bodyPr/>
        <a:lstStyle/>
        <a:p>
          <a:endParaRPr lang="en-US"/>
        </a:p>
      </dgm:t>
    </dgm:pt>
    <dgm:pt modelId="{8FF91A6E-7AB7-4926-A89A-04A4E712B2B3}" type="pres">
      <dgm:prSet presAssocID="{04BC2D7F-7BFB-4120-9B10-BA5320689C1C}" presName="Name37" presStyleLbl="parChTrans1D2" presStyleIdx="0" presStyleCnt="3"/>
      <dgm:spPr/>
      <dgm:t>
        <a:bodyPr/>
        <a:lstStyle/>
        <a:p>
          <a:endParaRPr lang="en-US"/>
        </a:p>
      </dgm:t>
    </dgm:pt>
    <dgm:pt modelId="{DE841595-CC1E-413C-8250-DF6E6EA9B312}" type="pres">
      <dgm:prSet presAssocID="{40965686-525F-448D-BAF4-A62B7BDCA7A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10F9491-4169-4326-8782-9E835F85CEA2}" type="pres">
      <dgm:prSet presAssocID="{40965686-525F-448D-BAF4-A62B7BDCA7A9}" presName="rootComposite" presStyleCnt="0"/>
      <dgm:spPr/>
      <dgm:t>
        <a:bodyPr/>
        <a:lstStyle/>
        <a:p>
          <a:endParaRPr lang="en-US"/>
        </a:p>
      </dgm:t>
    </dgm:pt>
    <dgm:pt modelId="{2A45F365-F5B9-4133-9369-2D334BDBCE17}" type="pres">
      <dgm:prSet presAssocID="{40965686-525F-448D-BAF4-A62B7BDCA7A9}" presName="rootText" presStyleLbl="node2" presStyleIdx="0" presStyleCnt="3" custScaleX="1243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BC666A-E74F-43AE-B87D-7C8D58D45475}" type="pres">
      <dgm:prSet presAssocID="{40965686-525F-448D-BAF4-A62B7BDCA7A9}" presName="rootConnector" presStyleLbl="node2" presStyleIdx="0" presStyleCnt="3"/>
      <dgm:spPr/>
      <dgm:t>
        <a:bodyPr/>
        <a:lstStyle/>
        <a:p>
          <a:endParaRPr lang="en-US"/>
        </a:p>
      </dgm:t>
    </dgm:pt>
    <dgm:pt modelId="{4D8E5F8D-A76A-4813-B422-8B351EDB0C90}" type="pres">
      <dgm:prSet presAssocID="{40965686-525F-448D-BAF4-A62B7BDCA7A9}" presName="hierChild4" presStyleCnt="0"/>
      <dgm:spPr/>
      <dgm:t>
        <a:bodyPr/>
        <a:lstStyle/>
        <a:p>
          <a:endParaRPr lang="en-US"/>
        </a:p>
      </dgm:t>
    </dgm:pt>
    <dgm:pt modelId="{C55BE874-D124-4BDC-9CAE-C4CCE123326E}" type="pres">
      <dgm:prSet presAssocID="{40965686-525F-448D-BAF4-A62B7BDCA7A9}" presName="hierChild5" presStyleCnt="0"/>
      <dgm:spPr/>
      <dgm:t>
        <a:bodyPr/>
        <a:lstStyle/>
        <a:p>
          <a:endParaRPr lang="en-US"/>
        </a:p>
      </dgm:t>
    </dgm:pt>
    <dgm:pt modelId="{A5E2AEE6-B01A-4BE2-865E-93C72EC6EF43}" type="pres">
      <dgm:prSet presAssocID="{473F9F8F-0DD0-4157-96EC-C9B9E24ACAC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7395B8B4-2BF9-43EE-8785-2BDCE75584D1}" type="pres">
      <dgm:prSet presAssocID="{8E78D719-77AB-426E-8417-C5E1A10546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B7008E6-9486-43CD-943E-7B84E100F633}" type="pres">
      <dgm:prSet presAssocID="{8E78D719-77AB-426E-8417-C5E1A1054666}" presName="rootComposite" presStyleCnt="0"/>
      <dgm:spPr/>
      <dgm:t>
        <a:bodyPr/>
        <a:lstStyle/>
        <a:p>
          <a:endParaRPr lang="en-US"/>
        </a:p>
      </dgm:t>
    </dgm:pt>
    <dgm:pt modelId="{1926667B-A427-40EB-AAC5-32983C461DDA}" type="pres">
      <dgm:prSet presAssocID="{8E78D719-77AB-426E-8417-C5E1A1054666}" presName="rootText" presStyleLbl="node2" presStyleIdx="1" presStyleCnt="3" custScaleX="1338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0E3B58-1EDD-4FB9-8243-E55411477B25}" type="pres">
      <dgm:prSet presAssocID="{8E78D719-77AB-426E-8417-C5E1A1054666}" presName="rootConnector" presStyleLbl="node2" presStyleIdx="1" presStyleCnt="3"/>
      <dgm:spPr/>
      <dgm:t>
        <a:bodyPr/>
        <a:lstStyle/>
        <a:p>
          <a:endParaRPr lang="en-US"/>
        </a:p>
      </dgm:t>
    </dgm:pt>
    <dgm:pt modelId="{BD661748-1417-4EFE-8B8D-3F826A574AB4}" type="pres">
      <dgm:prSet presAssocID="{8E78D719-77AB-426E-8417-C5E1A1054666}" presName="hierChild4" presStyleCnt="0"/>
      <dgm:spPr/>
      <dgm:t>
        <a:bodyPr/>
        <a:lstStyle/>
        <a:p>
          <a:endParaRPr lang="en-US"/>
        </a:p>
      </dgm:t>
    </dgm:pt>
    <dgm:pt modelId="{88BD5010-8FE1-4653-AD24-4065B9619534}" type="pres">
      <dgm:prSet presAssocID="{8E78D719-77AB-426E-8417-C5E1A1054666}" presName="hierChild5" presStyleCnt="0"/>
      <dgm:spPr/>
      <dgm:t>
        <a:bodyPr/>
        <a:lstStyle/>
        <a:p>
          <a:endParaRPr lang="en-US"/>
        </a:p>
      </dgm:t>
    </dgm:pt>
    <dgm:pt modelId="{6FE081D0-4EFC-4FE0-B1CC-A4378FD11EB8}" type="pres">
      <dgm:prSet presAssocID="{E8C057CA-A529-4996-AD8F-3C5EDA935A2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00FCB42-4A36-4596-B0EE-7A903C6607AC}" type="pres">
      <dgm:prSet presAssocID="{BECB3EB4-5DFF-4B4B-9FD0-3F8AA65361F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138F49E-1444-4BB5-B099-FBEC7FA325E2}" type="pres">
      <dgm:prSet presAssocID="{BECB3EB4-5DFF-4B4B-9FD0-3F8AA65361F7}" presName="rootComposite" presStyleCnt="0"/>
      <dgm:spPr/>
      <dgm:t>
        <a:bodyPr/>
        <a:lstStyle/>
        <a:p>
          <a:endParaRPr lang="en-US"/>
        </a:p>
      </dgm:t>
    </dgm:pt>
    <dgm:pt modelId="{B787EAE9-73AA-4D5B-83E2-63EC0032341F}" type="pres">
      <dgm:prSet presAssocID="{BECB3EB4-5DFF-4B4B-9FD0-3F8AA65361F7}" presName="rootText" presStyleLbl="node2" presStyleIdx="2" presStyleCnt="3" custScaleX="1269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6B1BC0-2996-4FF4-885A-A12035A6C74A}" type="pres">
      <dgm:prSet presAssocID="{BECB3EB4-5DFF-4B4B-9FD0-3F8AA65361F7}" presName="rootConnector" presStyleLbl="node2" presStyleIdx="2" presStyleCnt="3"/>
      <dgm:spPr/>
      <dgm:t>
        <a:bodyPr/>
        <a:lstStyle/>
        <a:p>
          <a:endParaRPr lang="en-US"/>
        </a:p>
      </dgm:t>
    </dgm:pt>
    <dgm:pt modelId="{DAB5AC5B-41B1-4ED6-A7F5-F9F4A4095896}" type="pres">
      <dgm:prSet presAssocID="{BECB3EB4-5DFF-4B4B-9FD0-3F8AA65361F7}" presName="hierChild4" presStyleCnt="0"/>
      <dgm:spPr/>
      <dgm:t>
        <a:bodyPr/>
        <a:lstStyle/>
        <a:p>
          <a:endParaRPr lang="en-US"/>
        </a:p>
      </dgm:t>
    </dgm:pt>
    <dgm:pt modelId="{79BFE11A-138D-4A4B-9F3D-B46D0DF6CA32}" type="pres">
      <dgm:prSet presAssocID="{BECB3EB4-5DFF-4B4B-9FD0-3F8AA65361F7}" presName="hierChild5" presStyleCnt="0"/>
      <dgm:spPr/>
      <dgm:t>
        <a:bodyPr/>
        <a:lstStyle/>
        <a:p>
          <a:endParaRPr lang="en-US"/>
        </a:p>
      </dgm:t>
    </dgm:pt>
    <dgm:pt modelId="{F72881B3-8F71-4CA0-88B7-FA24E21E6B5E}" type="pres">
      <dgm:prSet presAssocID="{5C1170E9-FB90-4C6D-998C-C64616765D6E}" presName="hierChild3" presStyleCnt="0"/>
      <dgm:spPr/>
      <dgm:t>
        <a:bodyPr/>
        <a:lstStyle/>
        <a:p>
          <a:endParaRPr lang="en-US"/>
        </a:p>
      </dgm:t>
    </dgm:pt>
  </dgm:ptLst>
  <dgm:cxnLst>
    <dgm:cxn modelId="{1E2D929A-E725-6244-BB1E-9E065E85A0F1}" type="presOf" srcId="{473F9F8F-0DD0-4157-96EC-C9B9E24ACAC1}" destId="{A5E2AEE6-B01A-4BE2-865E-93C72EC6EF43}" srcOrd="0" destOrd="0" presId="urn:microsoft.com/office/officeart/2005/8/layout/orgChart1"/>
    <dgm:cxn modelId="{5C7F71DD-195A-E64B-837B-2CA0708EACF8}" type="presOf" srcId="{40965686-525F-448D-BAF4-A62B7BDCA7A9}" destId="{FFBC666A-E74F-43AE-B87D-7C8D58D45475}" srcOrd="1" destOrd="0" presId="urn:microsoft.com/office/officeart/2005/8/layout/orgChart1"/>
    <dgm:cxn modelId="{8296F24D-2FD7-8342-B2F0-7CB5C12A0E42}" type="presOf" srcId="{04BC2D7F-7BFB-4120-9B10-BA5320689C1C}" destId="{8FF91A6E-7AB7-4926-A89A-04A4E712B2B3}" srcOrd="0" destOrd="0" presId="urn:microsoft.com/office/officeart/2005/8/layout/orgChart1"/>
    <dgm:cxn modelId="{472C45B6-D59F-CE4F-BA3B-AAD86F298607}" type="presOf" srcId="{BECB3EB4-5DFF-4B4B-9FD0-3F8AA65361F7}" destId="{156B1BC0-2996-4FF4-885A-A12035A6C74A}" srcOrd="1" destOrd="0" presId="urn:microsoft.com/office/officeart/2005/8/layout/orgChart1"/>
    <dgm:cxn modelId="{036EDDE9-D781-494F-B1CA-E5014F6B05BB}" type="presOf" srcId="{BECB3EB4-5DFF-4B4B-9FD0-3F8AA65361F7}" destId="{B787EAE9-73AA-4D5B-83E2-63EC0032341F}" srcOrd="0" destOrd="0" presId="urn:microsoft.com/office/officeart/2005/8/layout/orgChart1"/>
    <dgm:cxn modelId="{8A9B7F50-401F-4408-B9FC-A2DA50D2959F}" srcId="{C01E4AE2-18B6-4E56-9C3E-6729888A8494}" destId="{5C1170E9-FB90-4C6D-998C-C64616765D6E}" srcOrd="0" destOrd="0" parTransId="{90DC7179-79FD-48CA-8EA2-4161BD66EEDB}" sibTransId="{05BC906D-9615-4EAE-94AA-1697842B85B4}"/>
    <dgm:cxn modelId="{CC2A6CF9-238B-4D4B-AF8B-4BFD969A0196}" type="presOf" srcId="{5C1170E9-FB90-4C6D-998C-C64616765D6E}" destId="{97B88960-720E-40FB-9695-D9AB73FEE5CD}" srcOrd="0" destOrd="0" presId="urn:microsoft.com/office/officeart/2005/8/layout/orgChart1"/>
    <dgm:cxn modelId="{B6168DB2-164A-B64B-9E13-CFD31896B988}" type="presOf" srcId="{E8C057CA-A529-4996-AD8F-3C5EDA935A2E}" destId="{6FE081D0-4EFC-4FE0-B1CC-A4378FD11EB8}" srcOrd="0" destOrd="0" presId="urn:microsoft.com/office/officeart/2005/8/layout/orgChart1"/>
    <dgm:cxn modelId="{8BF93C11-DF55-8F4D-B7CF-90C78B37EE64}" type="presOf" srcId="{8E78D719-77AB-426E-8417-C5E1A1054666}" destId="{6F0E3B58-1EDD-4FB9-8243-E55411477B25}" srcOrd="1" destOrd="0" presId="urn:microsoft.com/office/officeart/2005/8/layout/orgChart1"/>
    <dgm:cxn modelId="{B969ADF5-6ED3-DF43-A812-24DDD14C69EF}" type="presOf" srcId="{5C1170E9-FB90-4C6D-998C-C64616765D6E}" destId="{FC82CBFD-3976-49CC-8DED-450F1F46D14B}" srcOrd="1" destOrd="0" presId="urn:microsoft.com/office/officeart/2005/8/layout/orgChart1"/>
    <dgm:cxn modelId="{4F0BD10F-9C4B-BF4F-856C-334BEBA5F4D1}" type="presOf" srcId="{8E78D719-77AB-426E-8417-C5E1A1054666}" destId="{1926667B-A427-40EB-AAC5-32983C461DDA}" srcOrd="0" destOrd="0" presId="urn:microsoft.com/office/officeart/2005/8/layout/orgChart1"/>
    <dgm:cxn modelId="{C54F6E87-9E82-784A-8E89-0521FDB32A75}" type="presOf" srcId="{C01E4AE2-18B6-4E56-9C3E-6729888A8494}" destId="{DE00D58B-E318-4774-BB54-B8DF2DEA5254}" srcOrd="0" destOrd="0" presId="urn:microsoft.com/office/officeart/2005/8/layout/orgChart1"/>
    <dgm:cxn modelId="{8527FF05-3A3F-447B-BC67-49AD566DA2AF}" srcId="{5C1170E9-FB90-4C6D-998C-C64616765D6E}" destId="{40965686-525F-448D-BAF4-A62B7BDCA7A9}" srcOrd="0" destOrd="0" parTransId="{04BC2D7F-7BFB-4120-9B10-BA5320689C1C}" sibTransId="{71BB84EE-040C-4454-BB18-00FF0D014A85}"/>
    <dgm:cxn modelId="{7BFE3E92-E29E-4898-BF49-D6BCEB0DB5DA}" srcId="{5C1170E9-FB90-4C6D-998C-C64616765D6E}" destId="{8E78D719-77AB-426E-8417-C5E1A1054666}" srcOrd="1" destOrd="0" parTransId="{473F9F8F-0DD0-4157-96EC-C9B9E24ACAC1}" sibTransId="{2785991D-0192-458D-A8A7-6D34F370DD27}"/>
    <dgm:cxn modelId="{AFD5E8F5-927B-8749-B133-1264E7030ADA}" type="presOf" srcId="{40965686-525F-448D-BAF4-A62B7BDCA7A9}" destId="{2A45F365-F5B9-4133-9369-2D334BDBCE17}" srcOrd="0" destOrd="0" presId="urn:microsoft.com/office/officeart/2005/8/layout/orgChart1"/>
    <dgm:cxn modelId="{A642DC14-98C6-4250-8F44-E07B93A06C4C}" srcId="{5C1170E9-FB90-4C6D-998C-C64616765D6E}" destId="{BECB3EB4-5DFF-4B4B-9FD0-3F8AA65361F7}" srcOrd="2" destOrd="0" parTransId="{E8C057CA-A529-4996-AD8F-3C5EDA935A2E}" sibTransId="{F5421472-55E5-4D1D-A894-5EA287649CB1}"/>
    <dgm:cxn modelId="{6D45D2A9-CFFC-1140-9A57-7FE47947B409}" type="presParOf" srcId="{DE00D58B-E318-4774-BB54-B8DF2DEA5254}" destId="{4575BCE5-0E88-472F-A2B6-AB4F356479AE}" srcOrd="0" destOrd="0" presId="urn:microsoft.com/office/officeart/2005/8/layout/orgChart1"/>
    <dgm:cxn modelId="{4B401286-23C5-8849-AF01-2CA71FBDCC6D}" type="presParOf" srcId="{4575BCE5-0E88-472F-A2B6-AB4F356479AE}" destId="{100D8115-1C4B-42B4-9E30-A8EF71E72219}" srcOrd="0" destOrd="0" presId="urn:microsoft.com/office/officeart/2005/8/layout/orgChart1"/>
    <dgm:cxn modelId="{6B360E49-A9BF-F14D-B472-EDB55ECCEB6C}" type="presParOf" srcId="{100D8115-1C4B-42B4-9E30-A8EF71E72219}" destId="{97B88960-720E-40FB-9695-D9AB73FEE5CD}" srcOrd="0" destOrd="0" presId="urn:microsoft.com/office/officeart/2005/8/layout/orgChart1"/>
    <dgm:cxn modelId="{10CDFB54-B4CE-3F46-BEF0-ADA9E9DC4CDB}" type="presParOf" srcId="{100D8115-1C4B-42B4-9E30-A8EF71E72219}" destId="{FC82CBFD-3976-49CC-8DED-450F1F46D14B}" srcOrd="1" destOrd="0" presId="urn:microsoft.com/office/officeart/2005/8/layout/orgChart1"/>
    <dgm:cxn modelId="{F69CDF3C-DDDD-A249-A7A1-15385F0EF95A}" type="presParOf" srcId="{4575BCE5-0E88-472F-A2B6-AB4F356479AE}" destId="{EEA9B5B5-D66E-489C-88F0-291215B3FDD7}" srcOrd="1" destOrd="0" presId="urn:microsoft.com/office/officeart/2005/8/layout/orgChart1"/>
    <dgm:cxn modelId="{66347A6A-A853-CE4C-B2B8-47604583D726}" type="presParOf" srcId="{EEA9B5B5-D66E-489C-88F0-291215B3FDD7}" destId="{8FF91A6E-7AB7-4926-A89A-04A4E712B2B3}" srcOrd="0" destOrd="0" presId="urn:microsoft.com/office/officeart/2005/8/layout/orgChart1"/>
    <dgm:cxn modelId="{FC2885B8-74B8-4747-BC43-0D51DF6EED56}" type="presParOf" srcId="{EEA9B5B5-D66E-489C-88F0-291215B3FDD7}" destId="{DE841595-CC1E-413C-8250-DF6E6EA9B312}" srcOrd="1" destOrd="0" presId="urn:microsoft.com/office/officeart/2005/8/layout/orgChart1"/>
    <dgm:cxn modelId="{4FB3C864-4D66-D74A-B4F1-2E13D3C06DB4}" type="presParOf" srcId="{DE841595-CC1E-413C-8250-DF6E6EA9B312}" destId="{E10F9491-4169-4326-8782-9E835F85CEA2}" srcOrd="0" destOrd="0" presId="urn:microsoft.com/office/officeart/2005/8/layout/orgChart1"/>
    <dgm:cxn modelId="{4A79F8F2-EA62-794F-89E0-4AA6652932E2}" type="presParOf" srcId="{E10F9491-4169-4326-8782-9E835F85CEA2}" destId="{2A45F365-F5B9-4133-9369-2D334BDBCE17}" srcOrd="0" destOrd="0" presId="urn:microsoft.com/office/officeart/2005/8/layout/orgChart1"/>
    <dgm:cxn modelId="{C556E391-14ED-1D42-8835-7070F8B2CDB1}" type="presParOf" srcId="{E10F9491-4169-4326-8782-9E835F85CEA2}" destId="{FFBC666A-E74F-43AE-B87D-7C8D58D45475}" srcOrd="1" destOrd="0" presId="urn:microsoft.com/office/officeart/2005/8/layout/orgChart1"/>
    <dgm:cxn modelId="{7AF14A51-EA59-2849-8E1F-5C119D779955}" type="presParOf" srcId="{DE841595-CC1E-413C-8250-DF6E6EA9B312}" destId="{4D8E5F8D-A76A-4813-B422-8B351EDB0C90}" srcOrd="1" destOrd="0" presId="urn:microsoft.com/office/officeart/2005/8/layout/orgChart1"/>
    <dgm:cxn modelId="{37195B8D-32D5-BF4B-8958-96D6512EBE38}" type="presParOf" srcId="{DE841595-CC1E-413C-8250-DF6E6EA9B312}" destId="{C55BE874-D124-4BDC-9CAE-C4CCE123326E}" srcOrd="2" destOrd="0" presId="urn:microsoft.com/office/officeart/2005/8/layout/orgChart1"/>
    <dgm:cxn modelId="{6B9EAA46-1FBD-7449-B26F-E3E6528DEBE2}" type="presParOf" srcId="{EEA9B5B5-D66E-489C-88F0-291215B3FDD7}" destId="{A5E2AEE6-B01A-4BE2-865E-93C72EC6EF43}" srcOrd="2" destOrd="0" presId="urn:microsoft.com/office/officeart/2005/8/layout/orgChart1"/>
    <dgm:cxn modelId="{0272DD58-66F5-4342-9747-AEFC2B3048B4}" type="presParOf" srcId="{EEA9B5B5-D66E-489C-88F0-291215B3FDD7}" destId="{7395B8B4-2BF9-43EE-8785-2BDCE75584D1}" srcOrd="3" destOrd="0" presId="urn:microsoft.com/office/officeart/2005/8/layout/orgChart1"/>
    <dgm:cxn modelId="{E58BDBC5-8104-4445-978A-2869E4616F37}" type="presParOf" srcId="{7395B8B4-2BF9-43EE-8785-2BDCE75584D1}" destId="{9B7008E6-9486-43CD-943E-7B84E100F633}" srcOrd="0" destOrd="0" presId="urn:microsoft.com/office/officeart/2005/8/layout/orgChart1"/>
    <dgm:cxn modelId="{7EAADE0B-E65B-5048-BA7C-C55862C56EAA}" type="presParOf" srcId="{9B7008E6-9486-43CD-943E-7B84E100F633}" destId="{1926667B-A427-40EB-AAC5-32983C461DDA}" srcOrd="0" destOrd="0" presId="urn:microsoft.com/office/officeart/2005/8/layout/orgChart1"/>
    <dgm:cxn modelId="{1AC8B551-A0C0-9444-9B04-70CE12CCF65D}" type="presParOf" srcId="{9B7008E6-9486-43CD-943E-7B84E100F633}" destId="{6F0E3B58-1EDD-4FB9-8243-E55411477B25}" srcOrd="1" destOrd="0" presId="urn:microsoft.com/office/officeart/2005/8/layout/orgChart1"/>
    <dgm:cxn modelId="{28560A2B-CA01-6641-9927-E3FF662F3EB1}" type="presParOf" srcId="{7395B8B4-2BF9-43EE-8785-2BDCE75584D1}" destId="{BD661748-1417-4EFE-8B8D-3F826A574AB4}" srcOrd="1" destOrd="0" presId="urn:microsoft.com/office/officeart/2005/8/layout/orgChart1"/>
    <dgm:cxn modelId="{C101DC1D-071A-6D41-8E79-6675D4ED0696}" type="presParOf" srcId="{7395B8B4-2BF9-43EE-8785-2BDCE75584D1}" destId="{88BD5010-8FE1-4653-AD24-4065B9619534}" srcOrd="2" destOrd="0" presId="urn:microsoft.com/office/officeart/2005/8/layout/orgChart1"/>
    <dgm:cxn modelId="{82B2012C-B3B4-AF44-9591-77E182F83C40}" type="presParOf" srcId="{EEA9B5B5-D66E-489C-88F0-291215B3FDD7}" destId="{6FE081D0-4EFC-4FE0-B1CC-A4378FD11EB8}" srcOrd="4" destOrd="0" presId="urn:microsoft.com/office/officeart/2005/8/layout/orgChart1"/>
    <dgm:cxn modelId="{7A9F2BE4-60B4-C745-BC64-4282DC4E6233}" type="presParOf" srcId="{EEA9B5B5-D66E-489C-88F0-291215B3FDD7}" destId="{700FCB42-4A36-4596-B0EE-7A903C6607AC}" srcOrd="5" destOrd="0" presId="urn:microsoft.com/office/officeart/2005/8/layout/orgChart1"/>
    <dgm:cxn modelId="{A3C0CCFC-EDFB-394F-8937-F96D1BE45E36}" type="presParOf" srcId="{700FCB42-4A36-4596-B0EE-7A903C6607AC}" destId="{4138F49E-1444-4BB5-B099-FBEC7FA325E2}" srcOrd="0" destOrd="0" presId="urn:microsoft.com/office/officeart/2005/8/layout/orgChart1"/>
    <dgm:cxn modelId="{C35FC9CE-B0FA-FB43-9A6E-3A04B161CCE5}" type="presParOf" srcId="{4138F49E-1444-4BB5-B099-FBEC7FA325E2}" destId="{B787EAE9-73AA-4D5B-83E2-63EC0032341F}" srcOrd="0" destOrd="0" presId="urn:microsoft.com/office/officeart/2005/8/layout/orgChart1"/>
    <dgm:cxn modelId="{64CF5A05-17B4-A243-BF23-7B4F6BCF755F}" type="presParOf" srcId="{4138F49E-1444-4BB5-B099-FBEC7FA325E2}" destId="{156B1BC0-2996-4FF4-885A-A12035A6C74A}" srcOrd="1" destOrd="0" presId="urn:microsoft.com/office/officeart/2005/8/layout/orgChart1"/>
    <dgm:cxn modelId="{14475305-7C34-2C48-AAB2-8F4B5316D754}" type="presParOf" srcId="{700FCB42-4A36-4596-B0EE-7A903C6607AC}" destId="{DAB5AC5B-41B1-4ED6-A7F5-F9F4A4095896}" srcOrd="1" destOrd="0" presId="urn:microsoft.com/office/officeart/2005/8/layout/orgChart1"/>
    <dgm:cxn modelId="{78BAAD60-BD96-F64C-9F0F-5DEE815D295B}" type="presParOf" srcId="{700FCB42-4A36-4596-B0EE-7A903C6607AC}" destId="{79BFE11A-138D-4A4B-9F3D-B46D0DF6CA32}" srcOrd="2" destOrd="0" presId="urn:microsoft.com/office/officeart/2005/8/layout/orgChart1"/>
    <dgm:cxn modelId="{F43A713D-DD9E-5D4D-862D-04DC0E37C6FD}" type="presParOf" srcId="{4575BCE5-0E88-472F-A2B6-AB4F356479AE}" destId="{F72881B3-8F71-4CA0-88B7-FA24E21E6B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081D0-4EFC-4FE0-B1CC-A4378FD11EB8}">
      <dsp:nvSpPr>
        <dsp:cNvPr id="0" name=""/>
        <dsp:cNvSpPr/>
      </dsp:nvSpPr>
      <dsp:spPr>
        <a:xfrm>
          <a:off x="3819961" y="1958853"/>
          <a:ext cx="2731959" cy="378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152"/>
              </a:lnTo>
              <a:lnTo>
                <a:pt x="2731959" y="189152"/>
              </a:lnTo>
              <a:lnTo>
                <a:pt x="2731959" y="378304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2AEE6-B01A-4BE2-865E-93C72EC6EF43}">
      <dsp:nvSpPr>
        <dsp:cNvPr id="0" name=""/>
        <dsp:cNvSpPr/>
      </dsp:nvSpPr>
      <dsp:spPr>
        <a:xfrm>
          <a:off x="3774241" y="1958853"/>
          <a:ext cx="91440" cy="3783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152"/>
              </a:lnTo>
              <a:lnTo>
                <a:pt x="50655" y="189152"/>
              </a:lnTo>
              <a:lnTo>
                <a:pt x="50655" y="378304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91A6E-7AB7-4926-A89A-04A4E712B2B3}">
      <dsp:nvSpPr>
        <dsp:cNvPr id="0" name=""/>
        <dsp:cNvSpPr/>
      </dsp:nvSpPr>
      <dsp:spPr>
        <a:xfrm>
          <a:off x="1121076" y="1958853"/>
          <a:ext cx="2698884" cy="378304"/>
        </a:xfrm>
        <a:custGeom>
          <a:avLst/>
          <a:gdLst/>
          <a:ahLst/>
          <a:cxnLst/>
          <a:rect l="0" t="0" r="0" b="0"/>
          <a:pathLst>
            <a:path>
              <a:moveTo>
                <a:pt x="2698884" y="0"/>
              </a:moveTo>
              <a:lnTo>
                <a:pt x="2698884" y="189152"/>
              </a:lnTo>
              <a:lnTo>
                <a:pt x="0" y="189152"/>
              </a:lnTo>
              <a:lnTo>
                <a:pt x="0" y="378304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88960-720E-40FB-9695-D9AB73FEE5CD}">
      <dsp:nvSpPr>
        <dsp:cNvPr id="0" name=""/>
        <dsp:cNvSpPr/>
      </dsp:nvSpPr>
      <dsp:spPr>
        <a:xfrm>
          <a:off x="2756845" y="724518"/>
          <a:ext cx="2126231" cy="123433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600" b="1" kern="1200" dirty="0" smtClean="0">
              <a:ln>
                <a:solidFill>
                  <a:srgbClr val="0059AA"/>
                </a:solidFill>
              </a:ln>
              <a:latin typeface="Helvetica Neue" charset="0"/>
              <a:ea typeface="Helvetica Neue" charset="0"/>
              <a:cs typeface="Helvetica Neue" charset="0"/>
            </a:rPr>
            <a:t>Global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600" b="1" kern="1200" dirty="0" smtClean="0">
              <a:ln>
                <a:solidFill>
                  <a:srgbClr val="0059AA"/>
                </a:solidFill>
              </a:ln>
              <a:latin typeface="Helvetica Neue" charset="0"/>
              <a:ea typeface="Helvetica Neue" charset="0"/>
              <a:cs typeface="Helvetica Neue" charset="0"/>
            </a:rPr>
            <a:t>Portals</a:t>
          </a:r>
          <a:endParaRPr lang="en-US" sz="3600" b="1" kern="1200" dirty="0">
            <a:ln>
              <a:solidFill>
                <a:srgbClr val="0059AA"/>
              </a:solidFill>
            </a:ln>
            <a:latin typeface="Helvetica Neue" charset="0"/>
            <a:ea typeface="Helvetica Neue" charset="0"/>
            <a:cs typeface="Helvetica Neue" charset="0"/>
          </a:endParaRPr>
        </a:p>
      </dsp:txBody>
      <dsp:txXfrm>
        <a:off x="2756845" y="724518"/>
        <a:ext cx="2126231" cy="1234334"/>
      </dsp:txXfrm>
    </dsp:sp>
    <dsp:sp modelId="{2A45F365-F5B9-4133-9369-2D334BDBCE17}">
      <dsp:nvSpPr>
        <dsp:cNvPr id="0" name=""/>
        <dsp:cNvSpPr/>
      </dsp:nvSpPr>
      <dsp:spPr>
        <a:xfrm>
          <a:off x="873" y="2337157"/>
          <a:ext cx="2240407" cy="900724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rgbClr val="0059AA"/>
                </a:solidFill>
              </a:ln>
              <a:latin typeface="Helvetica Neue" charset="0"/>
              <a:ea typeface="Helvetica Neue" charset="0"/>
              <a:cs typeface="Helvetica Neue" charset="0"/>
            </a:rPr>
            <a:t>Academic</a:t>
          </a:r>
          <a:endParaRPr lang="en-US" sz="2800" b="1" kern="1200" dirty="0">
            <a:ln>
              <a:solidFill>
                <a:srgbClr val="0059AA"/>
              </a:solidFill>
            </a:ln>
            <a:latin typeface="Helvetica Neue" charset="0"/>
            <a:ea typeface="Helvetica Neue" charset="0"/>
            <a:cs typeface="Helvetica Neue" charset="0"/>
          </a:endParaRPr>
        </a:p>
      </dsp:txBody>
      <dsp:txXfrm>
        <a:off x="873" y="2337157"/>
        <a:ext cx="2240407" cy="900724"/>
      </dsp:txXfrm>
    </dsp:sp>
    <dsp:sp modelId="{1926667B-A427-40EB-AAC5-32983C461DDA}">
      <dsp:nvSpPr>
        <dsp:cNvPr id="0" name=""/>
        <dsp:cNvSpPr/>
      </dsp:nvSpPr>
      <dsp:spPr>
        <a:xfrm>
          <a:off x="2619584" y="2337157"/>
          <a:ext cx="2410625" cy="900724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rgbClr val="0059AA"/>
                </a:solidFill>
              </a:ln>
              <a:latin typeface="Helvetica Neue" charset="0"/>
              <a:ea typeface="Helvetica Neue" charset="0"/>
              <a:cs typeface="Helvetica Neue" charset="0"/>
            </a:rPr>
            <a:t>Alumni Engagement</a:t>
          </a:r>
          <a:endParaRPr lang="en-US" sz="2800" b="1" kern="1200" dirty="0">
            <a:ln>
              <a:solidFill>
                <a:srgbClr val="0059AA"/>
              </a:solidFill>
            </a:ln>
            <a:latin typeface="Helvetica Neue" charset="0"/>
            <a:ea typeface="Helvetica Neue" charset="0"/>
            <a:cs typeface="Helvetica Neue" charset="0"/>
          </a:endParaRPr>
        </a:p>
      </dsp:txBody>
      <dsp:txXfrm>
        <a:off x="2619584" y="2337157"/>
        <a:ext cx="2410625" cy="900724"/>
      </dsp:txXfrm>
    </dsp:sp>
    <dsp:sp modelId="{B787EAE9-73AA-4D5B-83E2-63EC0032341F}">
      <dsp:nvSpPr>
        <dsp:cNvPr id="0" name=""/>
        <dsp:cNvSpPr/>
      </dsp:nvSpPr>
      <dsp:spPr>
        <a:xfrm>
          <a:off x="5408514" y="2337157"/>
          <a:ext cx="2286812" cy="900724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n>
                <a:solidFill>
                  <a:srgbClr val="0059AA"/>
                </a:solidFill>
              </a:ln>
              <a:latin typeface="Helvetica Neue" charset="0"/>
              <a:ea typeface="Helvetica Neue" charset="0"/>
              <a:cs typeface="Helvetica Neue" charset="0"/>
            </a:rPr>
            <a:t>Corporate Partnerships</a:t>
          </a:r>
          <a:endParaRPr lang="en-US" sz="2800" b="1" kern="1200" dirty="0">
            <a:ln>
              <a:solidFill>
                <a:srgbClr val="0059AA"/>
              </a:solidFill>
            </a:ln>
            <a:latin typeface="Helvetica Neue" charset="0"/>
            <a:ea typeface="Helvetica Neue" charset="0"/>
            <a:cs typeface="Helvetica Neue" charset="0"/>
          </a:endParaRPr>
        </a:p>
      </dsp:txBody>
      <dsp:txXfrm>
        <a:off x="5408514" y="2337157"/>
        <a:ext cx="2286812" cy="900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13C06-598B-064B-8852-E563B34E6801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6A35D-FC71-884C-B66D-1C4483D1CD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6A35D-FC71-884C-B66D-1C4483D1CDF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21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6A35D-FC71-884C-B66D-1C4483D1CDF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9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0DE3-F84F-1449-8686-30FCE375FAD3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FDB9-A10F-DF4D-A59D-C247E3187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3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0DE3-F84F-1449-8686-30FCE375FAD3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FDB9-A10F-DF4D-A59D-C247E3187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7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0DE3-F84F-1449-8686-30FCE375FAD3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FDB9-A10F-DF4D-A59D-C247E3187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16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0DE3-F84F-1449-8686-30FCE375FAD3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FDB9-A10F-DF4D-A59D-C247E3187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4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0DE3-F84F-1449-8686-30FCE375FAD3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FDB9-A10F-DF4D-A59D-C247E3187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43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0DE3-F84F-1449-8686-30FCE375FAD3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FDB9-A10F-DF4D-A59D-C247E3187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35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0DE3-F84F-1449-8686-30FCE375FAD3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FDB9-A10F-DF4D-A59D-C247E3187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6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0DE3-F84F-1449-8686-30FCE375FAD3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FDB9-A10F-DF4D-A59D-C247E3187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0DE3-F84F-1449-8686-30FCE375FAD3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FDB9-A10F-DF4D-A59D-C247E3187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1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0DE3-F84F-1449-8686-30FCE375FAD3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FDB9-A10F-DF4D-A59D-C247E3187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8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D0DE3-F84F-1449-8686-30FCE375FAD3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1FDB9-A10F-DF4D-A59D-C247E3187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1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D0DE3-F84F-1449-8686-30FCE375FAD3}" type="datetimeFigureOut">
              <a:rPr lang="en-US" smtClean="0"/>
              <a:t>8/9/2017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1FDB9-A10F-DF4D-A59D-C247E3187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3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g"/><Relationship Id="rId2" Type="http://schemas.openxmlformats.org/officeDocument/2006/relationships/video" Target="../media/media1.psd"/><Relationship Id="rId1" Type="http://schemas.microsoft.com/office/2007/relationships/media" Target="../media/media1.psd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3.png"/><Relationship Id="rId9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6185" y="2687985"/>
            <a:ext cx="10169610" cy="2877135"/>
          </a:xfrm>
          <a:prstGeom prst="rect">
            <a:avLst/>
          </a:prstGeom>
          <a:solidFill>
            <a:srgbClr val="011D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84290" y="2833407"/>
            <a:ext cx="8153400" cy="12192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Iowan Old Style" charset="0"/>
                <a:ea typeface="Iowan Old Style" charset="0"/>
                <a:cs typeface="Iowan Old Style" charset="0"/>
              </a:rPr>
              <a:t>WVU’s Global Opportunities and Strategy:</a:t>
            </a:r>
            <a:br>
              <a:rPr lang="en-US" sz="2800" b="1" dirty="0">
                <a:solidFill>
                  <a:schemeClr val="bg1"/>
                </a:solidFill>
                <a:latin typeface="Iowan Old Style" charset="0"/>
                <a:ea typeface="Iowan Old Style" charset="0"/>
                <a:cs typeface="Iowan Old Style" charset="0"/>
              </a:rPr>
            </a:br>
            <a:r>
              <a:rPr lang="en-US" sz="2800" b="1" dirty="0">
                <a:solidFill>
                  <a:schemeClr val="bg1"/>
                </a:solidFill>
                <a:latin typeface="Iowan Old Style" charset="0"/>
                <a:ea typeface="Iowan Old Style" charset="0"/>
                <a:cs typeface="Iowan Old Style" charset="0"/>
              </a:rPr>
              <a:t>The Next Steps for Internationalization </a:t>
            </a:r>
            <a:br>
              <a:rPr lang="en-US" sz="2800" b="1" dirty="0">
                <a:solidFill>
                  <a:schemeClr val="bg1"/>
                </a:solidFill>
                <a:latin typeface="Iowan Old Style" charset="0"/>
                <a:ea typeface="Iowan Old Style" charset="0"/>
                <a:cs typeface="Iowan Old Style" charset="0"/>
              </a:rPr>
            </a:br>
            <a:endParaRPr lang="en-US" sz="2800" b="1" dirty="0">
              <a:solidFill>
                <a:schemeClr val="bg1"/>
              </a:solidFill>
              <a:latin typeface="Iowan Old Style" charset="0"/>
              <a:ea typeface="Iowan Old Style" charset="0"/>
              <a:cs typeface="Iowan Old Style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31890" y="4207470"/>
            <a:ext cx="8458200" cy="1295400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Iowan Old Style Roman" charset="0"/>
                <a:ea typeface="Iowan Old Style Roman" charset="0"/>
                <a:cs typeface="Iowan Old Style Roman" charset="0"/>
              </a:rPr>
              <a:t>Dr. William Brustein</a:t>
            </a:r>
          </a:p>
          <a:p>
            <a:r>
              <a:rPr lang="en-US" sz="1600" dirty="0">
                <a:solidFill>
                  <a:schemeClr val="bg1"/>
                </a:solidFill>
                <a:latin typeface="Iowan Old Style Roman" charset="0"/>
                <a:ea typeface="Iowan Old Style Roman" charset="0"/>
                <a:cs typeface="Iowan Old Style Roman" charset="0"/>
              </a:rPr>
              <a:t>Vice </a:t>
            </a:r>
            <a:r>
              <a:rPr lang="en-US" sz="1600" dirty="0">
                <a:solidFill>
                  <a:schemeClr val="bg1"/>
                </a:solidFill>
                <a:latin typeface="Iowan Old Style Roman" charset="0"/>
                <a:ea typeface="Iowan Old Style Roman" charset="0"/>
                <a:cs typeface="Iowan Old Style Roman" charset="0"/>
              </a:rPr>
              <a:t>President for </a:t>
            </a:r>
            <a:r>
              <a:rPr lang="en-US" sz="1600" dirty="0">
                <a:solidFill>
                  <a:schemeClr val="bg1"/>
                </a:solidFill>
                <a:latin typeface="Iowan Old Style Roman" charset="0"/>
                <a:ea typeface="Iowan Old Style Roman" charset="0"/>
                <a:cs typeface="Iowan Old Style Roman" charset="0"/>
              </a:rPr>
              <a:t>Global Strategies </a:t>
            </a:r>
            <a:r>
              <a:rPr lang="en-US" sz="1600" dirty="0">
                <a:solidFill>
                  <a:schemeClr val="bg1"/>
                </a:solidFill>
                <a:latin typeface="Iowan Old Style Roman" charset="0"/>
                <a:ea typeface="Iowan Old Style Roman" charset="0"/>
                <a:cs typeface="Iowan Old Style Roman" charset="0"/>
              </a:rPr>
              <a:t>and International Affairs</a:t>
            </a:r>
            <a:br>
              <a:rPr lang="en-US" sz="1600" dirty="0">
                <a:solidFill>
                  <a:schemeClr val="bg1"/>
                </a:solidFill>
                <a:latin typeface="Iowan Old Style Roman" charset="0"/>
                <a:ea typeface="Iowan Old Style Roman" charset="0"/>
                <a:cs typeface="Iowan Old Style Roman" charset="0"/>
              </a:rPr>
            </a:br>
            <a:r>
              <a:rPr lang="en-US" sz="1600" dirty="0">
                <a:solidFill>
                  <a:schemeClr val="bg1"/>
                </a:solidFill>
                <a:latin typeface="Iowan Old Style Roman" charset="0"/>
                <a:ea typeface="Iowan Old Style Roman" charset="0"/>
                <a:cs typeface="Iowan Old Style Roman" charset="0"/>
              </a:rPr>
              <a:t>Eberly Family Distinguished Professor of History</a:t>
            </a:r>
          </a:p>
          <a:p>
            <a:endParaRPr lang="en-US" dirty="0">
              <a:solidFill>
                <a:schemeClr val="bg1"/>
              </a:solidFill>
              <a:latin typeface="Iowan Old Style Roman" charset="0"/>
              <a:ea typeface="Iowan Old Style Roman" charset="0"/>
              <a:cs typeface="Iowan Old Style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790" y="417064"/>
            <a:ext cx="8680400" cy="137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3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245404"/>
            <a:ext cx="121919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Internationalize Teaching and Research </a:t>
            </a:r>
            <a:endParaRPr lang="en-US" sz="3600" dirty="0">
              <a:solidFill>
                <a:srgbClr val="02255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3698" y="2113845"/>
            <a:ext cx="11133438" cy="39738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Incentivize hiring of faculty with international teaching and research interest</a:t>
            </a:r>
          </a:p>
          <a:p>
            <a:pPr marL="341313" lvl="1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Count faculty international teaching, research and engagement in P&amp;T and annual reviews</a:t>
            </a:r>
          </a:p>
          <a:p>
            <a:pPr marL="341313" lvl="1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Establish seed-grant programs (e.g., Global Portal grants, FAPESP)</a:t>
            </a:r>
          </a:p>
          <a:p>
            <a:pPr marL="341313" lvl="1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Seek federal, corporate and foundation support (e.g., Title VI, Carnegie Corporation, State Department, USAID, World Bank, etc…)</a:t>
            </a:r>
          </a:p>
          <a:p>
            <a:pPr marL="341313" lvl="1" indent="-287338"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Engage faculty in creation and implementation of university’s global goals and strategies (e.g., International Affairs Council {IAC}, Global Portal Advisory Committees)</a:t>
            </a:r>
          </a:p>
          <a:p>
            <a:endParaRPr lang="en-US" sz="24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49158"/>
          </a:xfrm>
          <a:prstGeom prst="rect">
            <a:avLst/>
          </a:prstGeom>
          <a:solidFill>
            <a:srgbClr val="011D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73" y="62416"/>
            <a:ext cx="5297192" cy="8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4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248035"/>
            <a:ext cx="12192000" cy="93608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Engaging the World: Bricks and </a:t>
            </a:r>
            <a:r>
              <a:rPr lang="en-US" sz="3600" dirty="0" smtClean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Mortar</a:t>
            </a:r>
            <a:br>
              <a:rPr lang="en-US" sz="3600" dirty="0" smtClean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3600" dirty="0" smtClean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vs</a:t>
            </a:r>
            <a:r>
              <a:rPr lang="en-US" sz="36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. </a:t>
            </a:r>
            <a:r>
              <a:rPr lang="en-US" sz="36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Global Portals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9049" y="2482999"/>
            <a:ext cx="10824519" cy="28203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lvl="1"/>
            <a:r>
              <a:rPr lang="en-US" sz="2200" b="1" dirty="0">
                <a:latin typeface="Helvetica Neue" charset="0"/>
                <a:ea typeface="Helvetica Neue" charset="0"/>
                <a:cs typeface="Helvetica Neue" charset="0"/>
              </a:rPr>
              <a:t>The Portal Model: “A portal to the world and the world’s portal to West Virginia”</a:t>
            </a:r>
          </a:p>
          <a:p>
            <a:pPr marL="53975" lvl="1"/>
            <a:endParaRPr lang="en-US" sz="500" b="1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53975" lvl="1"/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Portal Features:</a:t>
            </a:r>
          </a:p>
          <a:p>
            <a:pPr marL="341313" lvl="1" indent="-230188">
              <a:buFont typeface="Arial" charset="0"/>
              <a:buChar char="•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Locations based on significant connections</a:t>
            </a:r>
          </a:p>
          <a:p>
            <a:pPr marL="341313" lvl="1" indent="-230188">
              <a:buFont typeface="Arial" charset="0"/>
              <a:buChar char="•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Low cost and flexible</a:t>
            </a:r>
          </a:p>
          <a:p>
            <a:pPr marL="341313" lvl="1" indent="-230188">
              <a:buFont typeface="Arial" charset="0"/>
              <a:buChar char="•"/>
            </a:pPr>
            <a:r>
              <a:rPr lang="en-US" sz="2000" dirty="0">
                <a:latin typeface="Helvetica Neue" charset="0"/>
                <a:ea typeface="Helvetica Neue" charset="0"/>
                <a:cs typeface="Helvetica Neue" charset="0"/>
              </a:rPr>
              <a:t>Multi-purpose embassies facilitating teaching and learning, research and discovery and outreach and engagement</a:t>
            </a:r>
            <a:endParaRPr lang="en-US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49158"/>
          </a:xfrm>
          <a:prstGeom prst="rect">
            <a:avLst/>
          </a:prstGeom>
          <a:solidFill>
            <a:srgbClr val="011D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29" y="64098"/>
            <a:ext cx="5287142" cy="88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4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96110" y="4175125"/>
            <a:ext cx="8399780" cy="2062103"/>
            <a:chOff x="2146300" y="4175125"/>
            <a:chExt cx="8399780" cy="2062103"/>
          </a:xfrm>
        </p:grpSpPr>
        <p:sp>
          <p:nvSpPr>
            <p:cNvPr id="5" name="TextBox 4"/>
            <p:cNvSpPr txBox="1"/>
            <p:nvPr/>
          </p:nvSpPr>
          <p:spPr>
            <a:xfrm>
              <a:off x="2146300" y="4175125"/>
              <a:ext cx="2696861" cy="20621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marL="228600" indent="-228600">
                <a:buFont typeface="Arial" pitchFamily="34" charset="0"/>
                <a:buChar char="•"/>
                <a:defRPr/>
              </a:pPr>
              <a:r>
                <a:rPr lang="en-US" sz="1600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Faculty Teaching </a:t>
              </a:r>
              <a:br>
                <a:rPr lang="en-US" sz="1600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</a:br>
              <a:r>
                <a:rPr lang="en-US" sz="1600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and Research</a:t>
              </a:r>
            </a:p>
            <a:p>
              <a:pPr marL="228600" indent="-228600">
                <a:buFont typeface="Arial" pitchFamily="34" charset="0"/>
                <a:buChar char="•"/>
                <a:defRPr/>
              </a:pPr>
              <a:r>
                <a:rPr lang="en-US" sz="1600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Institutional Partnerships</a:t>
              </a:r>
            </a:p>
            <a:p>
              <a:pPr marL="228600" indent="-228600">
                <a:buFont typeface="Arial" pitchFamily="34" charset="0"/>
                <a:buChar char="•"/>
                <a:defRPr/>
              </a:pPr>
              <a:r>
                <a:rPr lang="en-US" sz="1600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Dual Degrees</a:t>
              </a:r>
            </a:p>
            <a:p>
              <a:pPr marL="228600" indent="-228600">
                <a:buFont typeface="Arial" pitchFamily="34" charset="0"/>
                <a:buChar char="•"/>
                <a:defRPr/>
              </a:pPr>
              <a:r>
                <a:rPr lang="en-US" sz="1600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Education Abroad</a:t>
              </a:r>
              <a:endParaRPr lang="en-US" sz="16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endParaRPr>
            </a:p>
            <a:p>
              <a:pPr marL="228600" indent="-228600">
                <a:buFont typeface="Arial" pitchFamily="34" charset="0"/>
                <a:buChar char="•"/>
                <a:defRPr/>
              </a:pPr>
              <a:r>
                <a:rPr lang="en-US" sz="1600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Internships</a:t>
              </a:r>
            </a:p>
            <a:p>
              <a:pPr marL="228600" indent="-228600">
                <a:buFont typeface="Arial" pitchFamily="34" charset="0"/>
                <a:buChar char="•"/>
                <a:defRPr/>
              </a:pPr>
              <a:r>
                <a:rPr lang="en-US" sz="1600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Educational </a:t>
              </a:r>
              <a:r>
                <a:rPr lang="en-US" sz="1600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Intelligence</a:t>
              </a:r>
            </a:p>
            <a:p>
              <a:pPr marL="228600" indent="-228600">
                <a:buFont typeface="Arial" pitchFamily="34" charset="0"/>
                <a:buChar char="•"/>
                <a:defRPr/>
              </a:pPr>
              <a:r>
                <a:rPr lang="en-US" sz="1600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Capacity Building</a:t>
              </a:r>
              <a:endParaRPr lang="en-US" sz="16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97141" y="4175125"/>
              <a:ext cx="2697480" cy="206210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marL="228600" indent="-22860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Reconnecting Alumni to 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West Virginia University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 charset="0"/>
                <a:ea typeface="Helvetica Neue" charset="0"/>
                <a:cs typeface="Helvetica Neue" charset="0"/>
              </a:endParaRPr>
            </a:p>
            <a:p>
              <a:pPr marL="228600" indent="-22860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Continuing Education</a:t>
              </a:r>
            </a:p>
            <a:p>
              <a:pPr marL="228600" indent="-22860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Alumni Club Formation</a:t>
              </a:r>
            </a:p>
            <a:p>
              <a:pPr marL="228600" indent="-22860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Development</a:t>
              </a:r>
            </a:p>
            <a:p>
              <a:pPr marL="228600" indent="-22860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Connections to Education, Business </a:t>
              </a:r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 and 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Government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48600" y="4175125"/>
              <a:ext cx="2697480" cy="132343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Assisting Companies </a:t>
              </a:r>
              <a:b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</a:b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with 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WV 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ties:</a:t>
              </a:r>
            </a:p>
            <a:p>
              <a:pPr marL="228600" lvl="1" indent="-22860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Career Services</a:t>
              </a:r>
            </a:p>
            <a:p>
              <a:pPr marL="228600" lvl="1" indent="-22860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Workforce Development</a:t>
              </a:r>
            </a:p>
            <a:p>
              <a:pPr marL="228600" lvl="1" indent="-22860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Research </a:t>
              </a:r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and 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 charset="0"/>
                  <a:ea typeface="Helvetica Neue" charset="0"/>
                  <a:cs typeface="Helvetica Neue" charset="0"/>
                </a:rPr>
                <a:t>Consulting</a:t>
              </a:r>
            </a:p>
          </p:txBody>
        </p:sp>
      </p:grpSp>
      <p:graphicFrame>
        <p:nvGraphicFramePr>
          <p:cNvPr id="8" name="Content Placeholde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08081"/>
              </p:ext>
            </p:extLst>
          </p:nvPr>
        </p:nvGraphicFramePr>
        <p:xfrm>
          <a:off x="2247900" y="609600"/>
          <a:ext cx="7696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0"/>
            <a:ext cx="12192000" cy="949158"/>
          </a:xfrm>
          <a:prstGeom prst="rect">
            <a:avLst/>
          </a:prstGeom>
          <a:solidFill>
            <a:srgbClr val="011D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043" y="64972"/>
            <a:ext cx="5281914" cy="8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 idx="4294967295"/>
          </p:nvPr>
        </p:nvSpPr>
        <p:spPr>
          <a:xfrm>
            <a:off x="0" y="1237023"/>
            <a:ext cx="12192000" cy="82073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Portal </a:t>
            </a:r>
            <a:r>
              <a:rPr lang="en-US" dirty="0" smtClean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Locations</a:t>
            </a:r>
            <a:endParaRPr lang="en-US" dirty="0">
              <a:solidFill>
                <a:srgbClr val="02255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12192000" cy="949158"/>
          </a:xfrm>
          <a:prstGeom prst="rect">
            <a:avLst/>
          </a:prstGeom>
          <a:solidFill>
            <a:srgbClr val="011D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48" y="101968"/>
            <a:ext cx="5276104" cy="88321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53153" y="1959865"/>
            <a:ext cx="7085697" cy="4137570"/>
            <a:chOff x="749143" y="2476083"/>
            <a:chExt cx="6577270" cy="3943073"/>
          </a:xfrm>
        </p:grpSpPr>
        <p:pic>
          <p:nvPicPr>
            <p:cNvPr id="7" name="Picture 6" descr="http://lifeodyssey.us/images/Maps/World_Ma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9143" y="2476083"/>
              <a:ext cx="6577270" cy="3943073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</p:pic>
        <p:sp>
          <p:nvSpPr>
            <p:cNvPr id="8" name="5-Point Star 7"/>
            <p:cNvSpPr/>
            <p:nvPr/>
          </p:nvSpPr>
          <p:spPr bwMode="auto">
            <a:xfrm>
              <a:off x="2808726" y="5130761"/>
              <a:ext cx="263124" cy="261425"/>
            </a:xfrm>
            <a:prstGeom prst="star5">
              <a:avLst/>
            </a:prstGeom>
            <a:solidFill>
              <a:srgbClr val="001D4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imes" charset="0"/>
              </a:endParaRPr>
            </a:p>
          </p:txBody>
        </p:sp>
        <p:sp>
          <p:nvSpPr>
            <p:cNvPr id="9" name="5-Point Star 8"/>
            <p:cNvSpPr/>
            <p:nvPr/>
          </p:nvSpPr>
          <p:spPr bwMode="auto">
            <a:xfrm>
              <a:off x="2016988" y="4448643"/>
              <a:ext cx="263124" cy="261425"/>
            </a:xfrm>
            <a:prstGeom prst="star5">
              <a:avLst/>
            </a:prstGeom>
            <a:solidFill>
              <a:srgbClr val="001D4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imes" charset="0"/>
              </a:endParaRPr>
            </a:p>
          </p:txBody>
        </p:sp>
        <p:sp>
          <p:nvSpPr>
            <p:cNvPr id="13" name="5-Point Star 12"/>
            <p:cNvSpPr/>
            <p:nvPr/>
          </p:nvSpPr>
          <p:spPr bwMode="auto">
            <a:xfrm>
              <a:off x="5266906" y="4521160"/>
              <a:ext cx="263124" cy="261425"/>
            </a:xfrm>
            <a:prstGeom prst="star5">
              <a:avLst/>
            </a:prstGeom>
            <a:solidFill>
              <a:srgbClr val="001D4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B0F0"/>
                </a:solidFill>
                <a:latin typeface="Times" charset="0"/>
              </a:endParaRPr>
            </a:p>
          </p:txBody>
        </p:sp>
        <p:sp>
          <p:nvSpPr>
            <p:cNvPr id="14" name="5-Point Star 13"/>
            <p:cNvSpPr/>
            <p:nvPr/>
          </p:nvSpPr>
          <p:spPr bwMode="auto">
            <a:xfrm>
              <a:off x="5875603" y="4152631"/>
              <a:ext cx="263124" cy="261425"/>
            </a:xfrm>
            <a:prstGeom prst="star5">
              <a:avLst/>
            </a:prstGeom>
            <a:solidFill>
              <a:srgbClr val="EEB211"/>
            </a:solidFill>
            <a:ln w="9525" cap="flat" cmpd="sng" algn="ctr">
              <a:solidFill>
                <a:srgbClr val="02255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ime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99963" y="4241424"/>
              <a:ext cx="469012" cy="219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latin typeface="Helvetica Neue" charset="0"/>
                  <a:ea typeface="Helvetica Neue" charset="0"/>
                  <a:cs typeface="Helvetica Neue" charset="0"/>
                </a:rPr>
                <a:t>China</a:t>
              </a:r>
              <a:endParaRPr lang="en-US" sz="9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92584" y="4538081"/>
              <a:ext cx="534483" cy="219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latin typeface="Helvetica Neue" charset="0"/>
                  <a:ea typeface="Helvetica Neue" charset="0"/>
                  <a:cs typeface="Helvetica Neue" charset="0"/>
                </a:rPr>
                <a:t>Mexico</a:t>
              </a:r>
              <a:endParaRPr lang="en-US" sz="9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34280" y="4588283"/>
              <a:ext cx="421396" cy="219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latin typeface="Helvetica Neue" charset="0"/>
                  <a:ea typeface="Helvetica Neue" charset="0"/>
                  <a:cs typeface="Helvetica Neue" charset="0"/>
                </a:rPr>
                <a:t>India</a:t>
              </a:r>
              <a:endParaRPr lang="en-US" sz="9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82134" y="4174743"/>
              <a:ext cx="891598" cy="234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Helvetica Neue" charset="0"/>
                  <a:ea typeface="Helvetica Neue" charset="0"/>
                  <a:cs typeface="Helvetica Neue" charset="0"/>
                </a:rPr>
                <a:t>Morgantown</a:t>
              </a:r>
              <a:endParaRPr lang="en-US" sz="10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2" name="5-Point Star 21"/>
            <p:cNvSpPr/>
            <p:nvPr/>
          </p:nvSpPr>
          <p:spPr bwMode="auto">
            <a:xfrm>
              <a:off x="2495243" y="4105084"/>
              <a:ext cx="304800" cy="304800"/>
            </a:xfrm>
            <a:prstGeom prst="star5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Time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60133" y="5212605"/>
              <a:ext cx="653521" cy="219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latin typeface="Helvetica Neue" charset="0"/>
                  <a:ea typeface="Helvetica Neue" charset="0"/>
                  <a:cs typeface="Helvetica Neue" charset="0"/>
                </a:rPr>
                <a:t>Mercosur</a:t>
              </a:r>
              <a:endParaRPr lang="en-US" sz="900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pic>
          <p:nvPicPr>
            <p:cNvPr id="24" name="Picture 2" descr="China free flag (small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70493" y="4048571"/>
              <a:ext cx="304800" cy="201930"/>
            </a:xfrm>
            <a:prstGeom prst="rect">
              <a:avLst/>
            </a:prstGeom>
            <a:noFill/>
          </p:spPr>
        </p:pic>
        <p:pic>
          <p:nvPicPr>
            <p:cNvPr id="25" name="Picture 4" descr="India free flag (small)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8644" y="4378496"/>
              <a:ext cx="345056" cy="228600"/>
            </a:xfrm>
            <a:prstGeom prst="rect">
              <a:avLst/>
            </a:prstGeom>
            <a:noFill/>
          </p:spPr>
        </p:pic>
        <p:pic>
          <p:nvPicPr>
            <p:cNvPr id="28" name="Picture 10" descr="United States of America free flag (small)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63120" y="4056671"/>
              <a:ext cx="312615" cy="152400"/>
            </a:xfrm>
            <a:prstGeom prst="rect">
              <a:avLst/>
            </a:prstGeom>
            <a:noFill/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232" y="3960172"/>
            <a:ext cx="365774" cy="230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39" y="3965467"/>
            <a:ext cx="378037" cy="226004"/>
          </a:xfrm>
          <a:prstGeom prst="rect">
            <a:avLst/>
          </a:prstGeom>
        </p:spPr>
      </p:pic>
      <p:sp>
        <p:nvSpPr>
          <p:cNvPr id="26" name="5-Point Star 25"/>
          <p:cNvSpPr/>
          <p:nvPr/>
        </p:nvSpPr>
        <p:spPr bwMode="auto">
          <a:xfrm>
            <a:off x="6873626" y="4104468"/>
            <a:ext cx="283464" cy="274320"/>
          </a:xfrm>
          <a:prstGeom prst="star5">
            <a:avLst/>
          </a:prstGeom>
          <a:solidFill>
            <a:srgbClr val="EEB21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B0F0"/>
              </a:solidFill>
              <a:latin typeface="Time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0626" y="4172421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Helvetica Neue" charset="0"/>
                <a:ea typeface="Helvetica Neue" charset="0"/>
                <a:cs typeface="Helvetica Neue" charset="0"/>
              </a:rPr>
              <a:t>Bahrain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41" y="4416145"/>
            <a:ext cx="373014" cy="223315"/>
          </a:xfrm>
          <a:prstGeom prst="rect">
            <a:avLst/>
          </a:prstGeom>
        </p:spPr>
      </p:pic>
      <p:sp>
        <p:nvSpPr>
          <p:cNvPr id="27" name="5-Point Star 26"/>
          <p:cNvSpPr/>
          <p:nvPr/>
        </p:nvSpPr>
        <p:spPr bwMode="auto">
          <a:xfrm>
            <a:off x="7886787" y="4541069"/>
            <a:ext cx="283464" cy="274320"/>
          </a:xfrm>
          <a:prstGeom prst="star5">
            <a:avLst/>
          </a:prstGeom>
          <a:solidFill>
            <a:srgbClr val="001D4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52693" y="4616466"/>
            <a:ext cx="6655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Helvetica Neue" charset="0"/>
                <a:ea typeface="Helvetica Neue" charset="0"/>
                <a:cs typeface="Helvetica Neue" charset="0"/>
              </a:rPr>
              <a:t>Malaysia</a:t>
            </a:r>
            <a:endParaRPr lang="en-US" sz="9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" name="5-Point Star 29"/>
          <p:cNvSpPr/>
          <p:nvPr/>
        </p:nvSpPr>
        <p:spPr bwMode="auto">
          <a:xfrm>
            <a:off x="8634280" y="3841591"/>
            <a:ext cx="283464" cy="274320"/>
          </a:xfrm>
          <a:prstGeom prst="star5">
            <a:avLst/>
          </a:prstGeom>
          <a:solidFill>
            <a:srgbClr val="001D4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95297" y="3890491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Helvetica Neue" charset="0"/>
                <a:ea typeface="Helvetica Neue" charset="0"/>
                <a:cs typeface="Helvetica Neue" charset="0"/>
              </a:rPr>
              <a:t>Japan</a:t>
            </a:r>
            <a:endParaRPr lang="en-US" sz="9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380" y="3710288"/>
            <a:ext cx="331298" cy="2207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69" y="4611504"/>
            <a:ext cx="365774" cy="22939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592260" y="6148237"/>
            <a:ext cx="4166397" cy="406344"/>
            <a:chOff x="2295977" y="6079568"/>
            <a:chExt cx="4166397" cy="406344"/>
          </a:xfrm>
        </p:grpSpPr>
        <p:grpSp>
          <p:nvGrpSpPr>
            <p:cNvPr id="37" name="Group 36"/>
            <p:cNvGrpSpPr/>
            <p:nvPr/>
          </p:nvGrpSpPr>
          <p:grpSpPr>
            <a:xfrm>
              <a:off x="2295977" y="6079568"/>
              <a:ext cx="1881075" cy="396819"/>
              <a:chOff x="1029152" y="6090205"/>
              <a:chExt cx="1881075" cy="39681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9152" y="6090205"/>
                <a:ext cx="374749" cy="356616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253397" y="6179247"/>
                <a:ext cx="16568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Current Portals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580918" y="6079568"/>
              <a:ext cx="1881456" cy="406344"/>
              <a:chOff x="3314093" y="6079568"/>
              <a:chExt cx="1881456" cy="406344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4093" y="6079568"/>
                <a:ext cx="359664" cy="359664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3538719" y="6178135"/>
                <a:ext cx="16568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Future Portals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720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1011573"/>
            <a:ext cx="12192000" cy="68580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Office of Global Affairs Organization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49158"/>
          </a:xfrm>
          <a:prstGeom prst="rect">
            <a:avLst/>
          </a:prstGeom>
          <a:solidFill>
            <a:srgbClr val="011D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04" y="62416"/>
            <a:ext cx="5297193" cy="886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87" y="1759788"/>
            <a:ext cx="8279027" cy="426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5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284307"/>
            <a:ext cx="12192000" cy="685800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Conclusion: Guiding Principles of OGA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2084407"/>
            <a:ext cx="12191999" cy="3749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27313" lvl="6" indent="-341313"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Value proposition</a:t>
            </a:r>
          </a:p>
          <a:p>
            <a:pPr marL="2627313" lvl="6" indent="-341313"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Comprehensive</a:t>
            </a:r>
          </a:p>
          <a:p>
            <a:pPr marL="2627313" lvl="6" indent="-341313"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Strategic</a:t>
            </a:r>
          </a:p>
          <a:p>
            <a:pPr marL="2627313" lvl="6" indent="-341313"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Alignment</a:t>
            </a:r>
          </a:p>
          <a:p>
            <a:pPr marL="2627313" lvl="6" indent="-341313"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Entrepreneurial</a:t>
            </a:r>
          </a:p>
          <a:p>
            <a:pPr marL="2627313" lvl="6" indent="-341313">
              <a:spcAft>
                <a:spcPts val="600"/>
              </a:spcAft>
              <a:buFont typeface="Arial" charset="0"/>
              <a:buChar char="•"/>
            </a:pPr>
            <a:r>
              <a:rPr lang="en-US" sz="2800" dirty="0">
                <a:latin typeface="Helvetica Neue" charset="0"/>
                <a:ea typeface="Helvetica Neue" charset="0"/>
                <a:cs typeface="Helvetica Neue" charset="0"/>
              </a:rPr>
              <a:t>Partnership</a:t>
            </a:r>
          </a:p>
          <a:p>
            <a:pPr marL="0" lvl="1">
              <a:spcAft>
                <a:spcPts val="600"/>
              </a:spcAft>
            </a:pPr>
            <a:endParaRPr lang="en-US" i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49158"/>
          </a:xfrm>
          <a:prstGeom prst="rect">
            <a:avLst/>
          </a:prstGeom>
          <a:solidFill>
            <a:srgbClr val="011D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04" y="62416"/>
            <a:ext cx="5297193" cy="8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61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949158"/>
          </a:xfrm>
          <a:prstGeom prst="rect">
            <a:avLst/>
          </a:prstGeom>
          <a:solidFill>
            <a:srgbClr val="011D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76" y="65954"/>
            <a:ext cx="5276049" cy="883204"/>
          </a:xfrm>
          <a:prstGeom prst="rect">
            <a:avLst/>
          </a:prstGeom>
        </p:spPr>
      </p:pic>
      <p:pic>
        <p:nvPicPr>
          <p:cNvPr id="3" name="Untitled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2905280"/>
            <a:ext cx="9144000" cy="18637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0" y="946350"/>
            <a:ext cx="9144000" cy="2048849"/>
            <a:chOff x="1524000" y="946350"/>
            <a:chExt cx="9144000" cy="20488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946351"/>
              <a:ext cx="3073272" cy="204884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272" y="946351"/>
              <a:ext cx="3073272" cy="20488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44" y="946350"/>
              <a:ext cx="2997456" cy="204884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524000" y="4745652"/>
            <a:ext cx="9144000" cy="2070746"/>
            <a:chOff x="1524000" y="4745652"/>
            <a:chExt cx="9144000" cy="207074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44" y="4767550"/>
              <a:ext cx="2997456" cy="20488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4745654"/>
              <a:ext cx="3073272" cy="204884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272" y="4745652"/>
              <a:ext cx="3073272" cy="2070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25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1565187"/>
            <a:ext cx="12192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1D45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Establishing the Global University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413819" y="2201746"/>
            <a:ext cx="9364363" cy="3749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“A Global University is one in which international experiences and perspectives are fully integrated into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the institution’s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teaching and learning, research and discovery, and outreach and engagement mission.”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136822"/>
          </a:xfrm>
          <a:prstGeom prst="rect">
            <a:avLst/>
          </a:prstGeom>
          <a:solidFill>
            <a:srgbClr val="011D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88"/>
          <a:stretch/>
        </p:blipFill>
        <p:spPr>
          <a:xfrm>
            <a:off x="3410382" y="157479"/>
            <a:ext cx="5371237" cy="8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1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327827"/>
            <a:ext cx="12192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Establishing the Global University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70238" y="2022856"/>
            <a:ext cx="10651524" cy="4180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Foundations of a Global University</a:t>
            </a:r>
          </a:p>
          <a:p>
            <a:endParaRPr lang="en-US" sz="600" b="1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Internationalization is perceived as value added to constituencies’ priorities</a:t>
            </a:r>
          </a:p>
          <a:p>
            <a:pPr marL="342900" indent="-16986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Internationalization is comprehensive including both intra- and extra-mural components</a:t>
            </a:r>
          </a:p>
          <a:p>
            <a:pPr marL="342900" indent="-16986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Internationalization requires commitment of university’s senior leadership</a:t>
            </a:r>
          </a:p>
          <a:p>
            <a:pPr marL="342900" indent="-16986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Internationalization is embedded in the institution’s culture – including strategic plans of all units and all majors</a:t>
            </a:r>
          </a:p>
          <a:p>
            <a:pPr marL="342900" indent="-16986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1698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Internationalization is a means not an end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949158"/>
          </a:xfrm>
          <a:prstGeom prst="rect">
            <a:avLst/>
          </a:prstGeom>
          <a:solidFill>
            <a:srgbClr val="011D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49" y="87019"/>
            <a:ext cx="5288502" cy="8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8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059325"/>
            <a:ext cx="12192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WVU’s 2020 Global Goals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949158"/>
          </a:xfrm>
          <a:prstGeom prst="rect">
            <a:avLst/>
          </a:prstGeom>
          <a:solidFill>
            <a:srgbClr val="011D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49" y="87019"/>
            <a:ext cx="5288502" cy="885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7924" y="1859689"/>
            <a:ext cx="10396152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spcAft>
                <a:spcPts val="9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Increase the international experience for undergraduate, graduate, and professional students.</a:t>
            </a:r>
          </a:p>
          <a:p>
            <a:pPr marL="284163" indent="-284163">
              <a:spcAft>
                <a:spcPts val="9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Increase the percentage of international students and faculty and facilitate their integration into the campus community.</a:t>
            </a:r>
          </a:p>
          <a:p>
            <a:pPr marL="284163" indent="-284163">
              <a:spcAft>
                <a:spcPts val="9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Increase international engagements and collaborations for faculty</a:t>
            </a:r>
          </a:p>
          <a:p>
            <a:pPr marL="284163" indent="-284163">
              <a:spcAft>
                <a:spcPts val="9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Promote scholarship on major global issues.</a:t>
            </a:r>
          </a:p>
          <a:p>
            <a:pPr marL="284163" indent="-284163">
              <a:spcAft>
                <a:spcPts val="9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Create and expand robust international partnerships.</a:t>
            </a:r>
          </a:p>
          <a:p>
            <a:pPr marL="284163" indent="-284163">
              <a:spcAft>
                <a:spcPts val="9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Recognize international accomplishments in P&amp;T processes.</a:t>
            </a:r>
          </a:p>
          <a:p>
            <a:pPr marL="284163" indent="-284163">
              <a:spcAft>
                <a:spcPts val="9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Develop an international physical presence.</a:t>
            </a:r>
          </a:p>
          <a:p>
            <a:pPr marL="284163" indent="-284163">
              <a:spcAft>
                <a:spcPts val="900"/>
              </a:spcAft>
              <a:buFont typeface="+mj-lt"/>
              <a:buAutoNum type="arabicPeriod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Promote collaboration with and support from WVU’s international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alumni, globally-oriented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West Virginia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businesses and the  local community.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2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" y="1232809"/>
            <a:ext cx="12192000" cy="112497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Preparing Globally Competent Students</a:t>
            </a:r>
            <a:br>
              <a:rPr lang="en-US" sz="36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4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(domestic and international students)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1914" y="2207936"/>
            <a:ext cx="11182864" cy="2981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“Prepare students to comprehend and offer their perspectives, as well as design and implement solutions to the major global challenges of the 21</a:t>
            </a:r>
            <a:r>
              <a:rPr lang="en-US" sz="3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century.”</a:t>
            </a:r>
          </a:p>
          <a:p>
            <a:pPr>
              <a:spcAft>
                <a:spcPts val="600"/>
              </a:spcAft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49158"/>
          </a:xfrm>
          <a:prstGeom prst="rect">
            <a:avLst/>
          </a:prstGeom>
          <a:solidFill>
            <a:srgbClr val="011D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90" y="87502"/>
            <a:ext cx="5285618" cy="8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0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258910"/>
            <a:ext cx="12192000" cy="1069694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Preparing Globally Competent Students</a:t>
            </a:r>
            <a:r>
              <a:rPr lang="en-US" sz="32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sz="32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4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(domestic and international students)</a:t>
            </a:r>
            <a:endParaRPr lang="en-US" sz="2400" dirty="0">
              <a:solidFill>
                <a:srgbClr val="02255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0324" y="2402746"/>
            <a:ext cx="10354961" cy="3874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How? Internationalize the teaching and learning experience to equip students with a global mindset, global knowledge and global skills</a:t>
            </a:r>
          </a:p>
          <a:p>
            <a:pPr marL="457200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Awareness of and adaptability to diverse cultures, perceptions, and approaches</a:t>
            </a:r>
          </a:p>
          <a:p>
            <a:pPr marL="457200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Familiarity with the major currents of global change and the issues 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they raise</a:t>
            </a:r>
          </a:p>
          <a:p>
            <a:pPr marL="457200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Capacity for effective communication across cultural and linguistic boundaries</a:t>
            </a:r>
          </a:p>
          <a:p>
            <a:pPr marL="457200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Ability to comprehend the international dimension of one’s field of study</a:t>
            </a:r>
          </a:p>
          <a:p>
            <a:pPr marL="457200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Ability to work effectively in international settings</a:t>
            </a:r>
          </a:p>
          <a:p>
            <a:endParaRPr lang="en-US" sz="1000" u="sng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39725" lvl="1" indent="-339725">
              <a:buFont typeface="Arial"/>
              <a:buChar char="•"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49158"/>
          </a:xfrm>
          <a:prstGeom prst="rect">
            <a:avLst/>
          </a:prstGeom>
          <a:solidFill>
            <a:srgbClr val="011D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91" y="64352"/>
            <a:ext cx="5285619" cy="8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5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250018"/>
            <a:ext cx="12191999" cy="93712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Preparing Globally Competent Students</a:t>
            </a:r>
            <a:br>
              <a:rPr lang="en-US" sz="36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4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(domestic and international students)</a:t>
            </a:r>
            <a:endParaRPr lang="en-US" sz="3600" dirty="0">
              <a:solidFill>
                <a:srgbClr val="02255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136" y="2384962"/>
            <a:ext cx="10935729" cy="3749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The Global Mountaineers Certificate: “From Global Literacy to Global Competence”</a:t>
            </a:r>
          </a:p>
          <a:p>
            <a:endParaRPr lang="en-US" sz="500" b="1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2317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Global enrichment within the major</a:t>
            </a:r>
          </a:p>
          <a:p>
            <a:pPr marL="342900" indent="-231775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2317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Specific academic requirements as well as foreign language and education abroad</a:t>
            </a:r>
          </a:p>
          <a:p>
            <a:pPr marL="342900" indent="-231775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2317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Capstone research/thesis/field project in major</a:t>
            </a:r>
          </a:p>
          <a:p>
            <a:pPr marL="342900" indent="-231775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2317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Systematic evaluation in e-portfolio including self-reflection</a:t>
            </a:r>
          </a:p>
          <a:p>
            <a:pPr marL="342900" indent="-231775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2317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Value added: notation on diploma, enhanced résumé for job prospects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949158"/>
          </a:xfrm>
          <a:prstGeom prst="rect">
            <a:avLst/>
          </a:prstGeom>
          <a:solidFill>
            <a:srgbClr val="011D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91" y="64352"/>
            <a:ext cx="5285618" cy="8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0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250400"/>
            <a:ext cx="12192000" cy="964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Preparing Globally Competent Students</a:t>
            </a:r>
            <a:br>
              <a:rPr lang="en-US" sz="36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4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(domestic and international students)</a:t>
            </a:r>
            <a:endParaRPr lang="en-US" sz="2400" dirty="0">
              <a:solidFill>
                <a:srgbClr val="02255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20812" y="2363165"/>
            <a:ext cx="10750377" cy="3749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“Make education abroad accessible, affordable and high quality”</a:t>
            </a:r>
          </a:p>
          <a:p>
            <a:endParaRPr lang="en-US" sz="600" b="1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2317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Remove curricular barriers</a:t>
            </a:r>
          </a:p>
          <a:p>
            <a:pPr marL="342900" indent="-231775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2317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Reduce financial barriers: e.g., Capital Campaign, institutional investment and incentives, and student education abroad 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scholarship fee</a:t>
            </a:r>
          </a:p>
          <a:p>
            <a:pPr marL="342900" indent="-231775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2317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Integrate education abroad into majors (e.g., IFTA, RAP, etc…)</a:t>
            </a:r>
          </a:p>
          <a:p>
            <a:pPr marL="1200150" lvl="2" indent="-457200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949158"/>
          </a:xfrm>
          <a:prstGeom prst="rect">
            <a:avLst/>
          </a:prstGeom>
          <a:solidFill>
            <a:srgbClr val="011D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04" y="62416"/>
            <a:ext cx="5297193" cy="8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3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259801"/>
            <a:ext cx="12192000" cy="922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Preparing Globally Competent Students</a:t>
            </a:r>
            <a:br>
              <a:rPr lang="en-US" sz="36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400" dirty="0">
                <a:solidFill>
                  <a:srgbClr val="022552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(international students)</a:t>
            </a:r>
            <a:endParaRPr lang="en-US" sz="3600" dirty="0">
              <a:solidFill>
                <a:srgbClr val="022552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93348" y="2521971"/>
            <a:ext cx="8433689" cy="3749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</a:pP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“It doesn’t end with recruitment”</a:t>
            </a:r>
            <a:endParaRPr lang="en-US" sz="500" b="1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174625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Raise scholarship/fellowships for international students</a:t>
            </a:r>
          </a:p>
          <a:p>
            <a:pPr marL="285750" indent="-174625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Pre-Departure Orientations</a:t>
            </a:r>
          </a:p>
          <a:p>
            <a:pPr marL="285750" indent="-174625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International Student Life Workshops and Outreach Series (e.g., global engagement nights, global leadership initiative, global ambassadors, academic success workshops)</a:t>
            </a:r>
          </a:p>
          <a:p>
            <a:pPr marL="285750" indent="-174625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Cross cultural training for academic advisors, faculty and staff</a:t>
            </a:r>
          </a:p>
          <a:p>
            <a:pPr marL="285750" indent="-174625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Summer Intensive English Bridge Programs</a:t>
            </a:r>
          </a:p>
          <a:p>
            <a:pPr marL="285750" indent="-174625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Social activities (e.g., Taste of WVU, World Cup Soccer Tournament)</a:t>
            </a:r>
          </a:p>
          <a:p>
            <a:pPr marL="285750" indent="-174625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Career services support and job placement</a:t>
            </a:r>
          </a:p>
          <a:p>
            <a:pPr marL="285750" indent="-174625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WVU Global Portal Alumni Network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49158"/>
          </a:xfrm>
          <a:prstGeom prst="rect">
            <a:avLst/>
          </a:prstGeom>
          <a:solidFill>
            <a:srgbClr val="011D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317" y="64098"/>
            <a:ext cx="5287142" cy="88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4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660</Words>
  <Application>Microsoft Office PowerPoint</Application>
  <PresentationFormat>Widescreen</PresentationFormat>
  <Paragraphs>120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Helvetica Neue</vt:lpstr>
      <vt:lpstr>Helvetica Neue Medium</vt:lpstr>
      <vt:lpstr>Iowan Old Style</vt:lpstr>
      <vt:lpstr>Iowan Old Style Roman</vt:lpstr>
      <vt:lpstr>Times</vt:lpstr>
      <vt:lpstr>Office Theme</vt:lpstr>
      <vt:lpstr>WVU’s Global Opportunities and Strategy: The Next Steps for Internationalization  </vt:lpstr>
      <vt:lpstr>Establishing the Global University</vt:lpstr>
      <vt:lpstr>Establishing the Global University</vt:lpstr>
      <vt:lpstr>WVU’s 2020 Global Goals</vt:lpstr>
      <vt:lpstr>Preparing Globally Competent Students (domestic and international students)</vt:lpstr>
      <vt:lpstr>Preparing Globally Competent Students (domestic and international students)</vt:lpstr>
      <vt:lpstr>Preparing Globally Competent Students (domestic and international students)</vt:lpstr>
      <vt:lpstr>PowerPoint Presentation</vt:lpstr>
      <vt:lpstr>PowerPoint Presentation</vt:lpstr>
      <vt:lpstr>PowerPoint Presentation</vt:lpstr>
      <vt:lpstr>Engaging the World: Bricks and Mortar vs. Global Portals</vt:lpstr>
      <vt:lpstr>PowerPoint Presentation</vt:lpstr>
      <vt:lpstr>Portal Locations</vt:lpstr>
      <vt:lpstr>Office of Global Affairs Organization</vt:lpstr>
      <vt:lpstr>Conclusion: Guiding Principles of OGA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Opportunities and Challenges: Next Steps for the Internationalization  of North American Universities</dc:title>
  <dc:creator>Microsoft Office User</dc:creator>
  <cp:lastModifiedBy>Rebecca Friend</cp:lastModifiedBy>
  <cp:revision>65</cp:revision>
  <dcterms:created xsi:type="dcterms:W3CDTF">2016-09-04T13:24:08Z</dcterms:created>
  <dcterms:modified xsi:type="dcterms:W3CDTF">2017-08-10T16:07:48Z</dcterms:modified>
</cp:coreProperties>
</file>